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56" r:id="rId3"/>
  </p:sldMasterIdLst>
  <p:notesMasterIdLst>
    <p:notesMasterId r:id="rId5"/>
  </p:notesMasterIdLst>
  <p:sldIdLst>
    <p:sldId id="256" r:id="rId4"/>
    <p:sldId id="257" r:id="rId6"/>
    <p:sldId id="258" r:id="rId7"/>
    <p:sldId id="259" r:id="rId8"/>
    <p:sldId id="260" r:id="rId9"/>
    <p:sldId id="261" r:id="rId10"/>
    <p:sldId id="263" r:id="rId11"/>
  </p:sldIdLst>
  <p:sldSz cx="14630400" cy="8229600"/>
  <p:notesSz cx="8229600" cy="14630400"/>
  <p:embeddedFontLst>
    <p:embeddedFont>
      <p:font typeface="Alice" pitchFamily="34" charset="0"/>
      <p:regular r:id="rId15"/>
    </p:embeddedFont>
    <p:embeddedFont>
      <p:font typeface="Alice" pitchFamily="34" charset="-122"/>
      <p:regular r:id="rId16"/>
    </p:embeddedFont>
    <p:embeddedFont>
      <p:font typeface="Alice" pitchFamily="34" charset="-120"/>
      <p:regular r:id="rId17"/>
    </p:embeddedFont>
    <p:embeddedFont>
      <p:font typeface="Lora" pitchFamily="34" charset="0"/>
      <p:bold r:id="rId18"/>
    </p:embeddedFont>
    <p:embeddedFont>
      <p:font typeface="Lora" pitchFamily="34" charset="-122"/>
      <p:bold r:id="rId19"/>
    </p:embeddedFont>
    <p:embeddedFont>
      <p:font typeface="Lora" pitchFamily="34" charset="-120"/>
      <p:bold r:id="rId20"/>
    </p:embeddedFont>
    <p:embeddedFont>
      <p:font typeface="Calibri" panose="020F0502020204030204" charset="0"/>
      <p:regular r:id="rId21"/>
      <p:bold r:id="rId22"/>
      <p:italic r:id="rId23"/>
      <p:boldItalic r:id="rId24"/>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EC99"/>
    <a:srgbClr val="FCFB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4" Type="http://schemas.openxmlformats.org/officeDocument/2006/relationships/font" Target="fonts/font10.fntdata"/><Relationship Id="rId23" Type="http://schemas.openxmlformats.org/officeDocument/2006/relationships/font" Target="fonts/font9.fntdata"/><Relationship Id="rId22" Type="http://schemas.openxmlformats.org/officeDocument/2006/relationships/font" Target="fonts/font8.fntdata"/><Relationship Id="rId21" Type="http://schemas.openxmlformats.org/officeDocument/2006/relationships/font" Target="fonts/font7.fntdata"/><Relationship Id="rId20" Type="http://schemas.openxmlformats.org/officeDocument/2006/relationships/font" Target="fonts/font6.fntdata"/><Relationship Id="rId2" Type="http://schemas.openxmlformats.org/officeDocument/2006/relationships/theme" Target="theme/theme1.xml"/><Relationship Id="rId19" Type="http://schemas.openxmlformats.org/officeDocument/2006/relationships/font" Target="fonts/font5.fntdata"/><Relationship Id="rId18" Type="http://schemas.openxmlformats.org/officeDocument/2006/relationships/font" Target="fonts/font4.fntdata"/><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1A7"/>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1A7"/>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1A7"/>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1A7"/>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D1A7"/>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CEC99"/>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p:spPr>
      </p:sp>
      <p:sp>
        <p:nvSpPr>
          <p:cNvPr id="3" name="Shape 1"/>
          <p:cNvSpPr/>
          <p:nvPr/>
        </p:nvSpPr>
        <p:spPr>
          <a:xfrm>
            <a:off x="0" y="0"/>
            <a:ext cx="14630400" cy="8229600"/>
          </a:xfrm>
          <a:prstGeom prst="rect">
            <a:avLst/>
          </a:prstGeom>
          <a:solidFill>
            <a:srgbClr val="FCFBF8"/>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p:spPr>
      </p:sp>
      <p:sp>
        <p:nvSpPr>
          <p:cNvPr id="3" name="Shape 1"/>
          <p:cNvSpPr/>
          <p:nvPr/>
        </p:nvSpPr>
        <p:spPr>
          <a:xfrm>
            <a:off x="0" y="0"/>
            <a:ext cx="14630400" cy="8229600"/>
          </a:xfrm>
          <a:prstGeom prst="rect">
            <a:avLst/>
          </a:prstGeom>
          <a:solidFill>
            <a:srgbClr val="FCEC99"/>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p:spPr>
      </p:sp>
      <p:sp>
        <p:nvSpPr>
          <p:cNvPr id="3" name="Shape 1"/>
          <p:cNvSpPr/>
          <p:nvPr/>
        </p:nvSpPr>
        <p:spPr>
          <a:xfrm>
            <a:off x="0" y="0"/>
            <a:ext cx="14630400" cy="8229600"/>
          </a:xfrm>
          <a:prstGeom prst="rect">
            <a:avLst/>
          </a:prstGeom>
          <a:solidFill>
            <a:srgbClr val="FCEC99"/>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p:spPr>
      </p:sp>
      <p:sp>
        <p:nvSpPr>
          <p:cNvPr id="3" name="Shape 1"/>
          <p:cNvSpPr/>
          <p:nvPr/>
        </p:nvSpPr>
        <p:spPr>
          <a:xfrm>
            <a:off x="0" y="0"/>
            <a:ext cx="14630400" cy="8229600"/>
          </a:xfrm>
          <a:prstGeom prst="rect">
            <a:avLst/>
          </a:prstGeom>
          <a:solidFill>
            <a:srgbClr val="FCEC99"/>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p:spPr>
      </p:sp>
      <p:sp>
        <p:nvSpPr>
          <p:cNvPr id="3" name="Shape 1"/>
          <p:cNvSpPr/>
          <p:nvPr/>
        </p:nvSpPr>
        <p:spPr>
          <a:xfrm>
            <a:off x="0" y="0"/>
            <a:ext cx="14630400" cy="8229600"/>
          </a:xfrm>
          <a:prstGeom prst="rect">
            <a:avLst/>
          </a:prstGeom>
          <a:solidFill>
            <a:srgbClr val="FCEC99"/>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p:spPr>
      </p:sp>
      <p:sp>
        <p:nvSpPr>
          <p:cNvPr id="3" name="Shape 1"/>
          <p:cNvSpPr/>
          <p:nvPr/>
        </p:nvSpPr>
        <p:spPr>
          <a:xfrm>
            <a:off x="0" y="0"/>
            <a:ext cx="14630400" cy="8229600"/>
          </a:xfrm>
          <a:prstGeom prst="rect">
            <a:avLst/>
          </a:prstGeom>
          <a:solidFill>
            <a:srgbClr val="FCEC99"/>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6.xml"/><Relationship Id="rId8" Type="http://schemas.openxmlformats.org/officeDocument/2006/relationships/slideLayout" Target="../slideLayouts/slideLayout15.xml"/><Relationship Id="rId7" Type="http://schemas.openxmlformats.org/officeDocument/2006/relationships/slideLayout" Target="../slideLayouts/slideLayout14.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 Id="rId3" Type="http://schemas.openxmlformats.org/officeDocument/2006/relationships/slideLayout" Target="../slideLayouts/slideLayout10.xml"/><Relationship Id="rId2" Type="http://schemas.openxmlformats.org/officeDocument/2006/relationships/slideLayout" Target="../slideLayouts/slideLayout9.xml"/><Relationship Id="rId10" Type="http://schemas.openxmlformats.org/officeDocument/2006/relationships/theme" Target="../theme/theme2.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7.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6.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5843945" y="1315918"/>
            <a:ext cx="7556421" cy="1956435"/>
          </a:xfrm>
          <a:prstGeom prst="rect">
            <a:avLst/>
          </a:prstGeom>
          <a:noFill/>
        </p:spPr>
        <p:txBody>
          <a:bodyPr wrap="square" lIns="0" tIns="0" rIns="0" bIns="0" rtlCol="0" anchor="t"/>
          <a:lstStyle/>
          <a:p>
            <a:pPr marL="0" indent="0">
              <a:lnSpc>
                <a:spcPts val="7700"/>
              </a:lnSpc>
              <a:buNone/>
            </a:pPr>
            <a:r>
              <a:rPr lang="en-US" sz="6150" dirty="0">
                <a:solidFill>
                  <a:srgbClr val="233E32"/>
                </a:solidFill>
                <a:latin typeface="Alice" pitchFamily="34" charset="0"/>
                <a:ea typeface="Alice" pitchFamily="34" charset="-122"/>
                <a:cs typeface="Alice" pitchFamily="34" charset="-120"/>
              </a:rPr>
              <a:t>Tableau Dashboard for Human </a:t>
            </a:r>
            <a:r>
              <a:rPr lang="en-US" sz="6150" dirty="0">
                <a:solidFill>
                  <a:srgbClr val="233E32"/>
                </a:solidFill>
                <a:latin typeface="Alice" pitchFamily="34" charset="0"/>
                <a:ea typeface="Alice" pitchFamily="34" charset="-122"/>
                <a:cs typeface="Alice" pitchFamily="34" charset="-120"/>
                <a:sym typeface="+mn-ea"/>
              </a:rPr>
              <a:t>Resources Analyst</a:t>
            </a:r>
            <a:endParaRPr lang="en-US" sz="6150" dirty="0">
              <a:solidFill>
                <a:srgbClr val="233E32"/>
              </a:solidFill>
              <a:latin typeface="Alice" pitchFamily="34" charset="0"/>
              <a:ea typeface="Alice" pitchFamily="34" charset="-122"/>
              <a:cs typeface="Alice" pitchFamily="34" charset="-120"/>
            </a:endParaRPr>
          </a:p>
        </p:txBody>
      </p:sp>
      <p:sp>
        <p:nvSpPr>
          <p:cNvPr id="4" name="Text 1"/>
          <p:cNvSpPr/>
          <p:nvPr/>
        </p:nvSpPr>
        <p:spPr>
          <a:xfrm>
            <a:off x="6280190" y="4718685"/>
            <a:ext cx="7556421" cy="1088708"/>
          </a:xfrm>
          <a:prstGeom prst="rect">
            <a:avLst/>
          </a:prstGeom>
          <a:noFill/>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This Tableau dashboard provides an overview of key HR metrics for the organization, empowering data-driven decision making and workforce optimization.</a:t>
            </a:r>
            <a:endParaRPr lang="en-US" sz="1750" dirty="0"/>
          </a:p>
        </p:txBody>
      </p:sp>
      <p:grpSp>
        <p:nvGrpSpPr>
          <p:cNvPr id="12" name="Group 11"/>
          <p:cNvGrpSpPr/>
          <p:nvPr/>
        </p:nvGrpSpPr>
        <p:grpSpPr>
          <a:xfrm>
            <a:off x="6280150" y="5998210"/>
            <a:ext cx="7556500" cy="1542415"/>
            <a:chOff x="9890" y="9446"/>
            <a:chExt cx="11900" cy="2429"/>
          </a:xfrm>
        </p:grpSpPr>
        <p:sp>
          <p:nvSpPr>
            <p:cNvPr id="6" name="Text 2"/>
            <p:cNvSpPr/>
            <p:nvPr/>
          </p:nvSpPr>
          <p:spPr>
            <a:xfrm>
              <a:off x="9890" y="9446"/>
              <a:ext cx="11900" cy="714"/>
            </a:xfrm>
            <a:prstGeom prst="rect">
              <a:avLst/>
            </a:prstGeom>
            <a:noFill/>
          </p:spPr>
          <p:txBody>
            <a:bodyPr wrap="none" lIns="0" tIns="0" rIns="0" bIns="0" rtlCol="0" anchor="t"/>
            <a:p>
              <a:pPr marL="0" indent="0">
                <a:lnSpc>
                  <a:spcPts val="3550"/>
                </a:lnSpc>
                <a:buNone/>
              </a:pPr>
              <a:r>
                <a:rPr lang="en-US" sz="2200" b="1" dirty="0">
                  <a:solidFill>
                    <a:srgbClr val="454240"/>
                  </a:solidFill>
                  <a:latin typeface="Times New Roman" panose="02020603050405020304" charset="0"/>
                  <a:ea typeface="DM Sans" pitchFamily="34" charset="-122"/>
                  <a:cs typeface="Times New Roman" panose="02020603050405020304" charset="0"/>
                </a:rPr>
                <a:t>By:</a:t>
              </a:r>
              <a:endParaRPr lang="en-US" sz="2200" b="1" dirty="0">
                <a:latin typeface="Times New Roman" panose="02020603050405020304" charset="0"/>
                <a:cs typeface="Times New Roman" panose="02020603050405020304" charset="0"/>
              </a:endParaRPr>
            </a:p>
          </p:txBody>
        </p:sp>
        <p:sp>
          <p:nvSpPr>
            <p:cNvPr id="7" name="Text 3"/>
            <p:cNvSpPr/>
            <p:nvPr/>
          </p:nvSpPr>
          <p:spPr>
            <a:xfrm>
              <a:off x="9890" y="10460"/>
              <a:ext cx="11900" cy="714"/>
            </a:xfrm>
            <a:prstGeom prst="rect">
              <a:avLst/>
            </a:prstGeom>
            <a:noFill/>
          </p:spPr>
          <p:txBody>
            <a:bodyPr wrap="none" lIns="0" tIns="0" rIns="0" bIns="0" rtlCol="0" anchor="t"/>
            <a:p>
              <a:pPr marL="0" indent="0">
                <a:lnSpc>
                  <a:spcPts val="3550"/>
                </a:lnSpc>
                <a:buNone/>
              </a:pPr>
              <a:r>
                <a:rPr lang="en-US" sz="2200" b="1" dirty="0">
                  <a:solidFill>
                    <a:srgbClr val="454240"/>
                  </a:solidFill>
                  <a:latin typeface="Times New Roman" panose="02020603050405020304" charset="0"/>
                  <a:ea typeface="DM Sans" pitchFamily="34" charset="-122"/>
                  <a:cs typeface="Times New Roman" panose="02020603050405020304" charset="0"/>
                </a:rPr>
                <a:t>S.Sumith kumar</a:t>
              </a:r>
              <a:endParaRPr lang="en-US" sz="2200" b="1" dirty="0">
                <a:latin typeface="Times New Roman" panose="02020603050405020304" charset="0"/>
                <a:cs typeface="Times New Roman" panose="02020603050405020304" charset="0"/>
              </a:endParaRPr>
            </a:p>
          </p:txBody>
        </p:sp>
        <p:sp>
          <p:nvSpPr>
            <p:cNvPr id="8" name="Text 4"/>
            <p:cNvSpPr/>
            <p:nvPr/>
          </p:nvSpPr>
          <p:spPr>
            <a:xfrm>
              <a:off x="9890" y="11161"/>
              <a:ext cx="11900" cy="714"/>
            </a:xfrm>
            <a:prstGeom prst="rect">
              <a:avLst/>
            </a:prstGeom>
            <a:noFill/>
          </p:spPr>
          <p:txBody>
            <a:bodyPr wrap="none" lIns="0" tIns="0" rIns="0" bIns="0" rtlCol="0" anchor="t"/>
            <a:p>
              <a:pPr marL="0" indent="0">
                <a:lnSpc>
                  <a:spcPts val="3550"/>
                </a:lnSpc>
                <a:buNone/>
              </a:pPr>
              <a:r>
                <a:rPr lang="en-US" sz="2200" b="1" dirty="0">
                  <a:solidFill>
                    <a:srgbClr val="454240"/>
                  </a:solidFill>
                  <a:latin typeface="Times New Roman" panose="02020603050405020304" charset="0"/>
                  <a:ea typeface="DM Sans" pitchFamily="34" charset="-122"/>
                  <a:cs typeface="Times New Roman" panose="02020603050405020304" charset="0"/>
                </a:rPr>
                <a:t>UNID:UMIP19852</a:t>
              </a:r>
              <a:endParaRPr lang="en-US" sz="2200" b="1" dirty="0">
                <a:latin typeface="Times New Roman" panose="02020603050405020304" charset="0"/>
                <a:cs typeface="Times New Roman" panose="02020603050405020304" charset="0"/>
              </a:endParaRPr>
            </a:p>
          </p:txBody>
        </p:sp>
      </p:grpSp>
      <p:sp>
        <p:nvSpPr>
          <p:cNvPr id="5" name="Text Box 4"/>
          <p:cNvSpPr txBox="1"/>
          <p:nvPr/>
        </p:nvSpPr>
        <p:spPr>
          <a:xfrm>
            <a:off x="9652000" y="7757795"/>
            <a:ext cx="4876800" cy="368300"/>
          </a:xfrm>
          <a:prstGeom prst="rect">
            <a:avLst/>
          </a:prstGeom>
          <a:solidFill>
            <a:srgbClr val="FCFBF8"/>
          </a:solidFill>
        </p:spPr>
        <p:txBody>
          <a:bodyPr wrap="square" rtlCol="0">
            <a:spAutoFit/>
          </a:bodyPr>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052870"/>
            <a:ext cx="7556421" cy="1417558"/>
          </a:xfrm>
          <a:prstGeom prst="rect">
            <a:avLst/>
          </a:prstGeom>
          <a:noFill/>
        </p:spPr>
        <p:txBody>
          <a:bodyPr wrap="squar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Average Satisfaction and Average Salary</a:t>
            </a:r>
            <a:endParaRPr lang="en-US" sz="4450" dirty="0"/>
          </a:p>
        </p:txBody>
      </p:sp>
      <p:sp>
        <p:nvSpPr>
          <p:cNvPr id="4" name="Text 1"/>
          <p:cNvSpPr/>
          <p:nvPr/>
        </p:nvSpPr>
        <p:spPr>
          <a:xfrm>
            <a:off x="6280190" y="2810589"/>
            <a:ext cx="7556421" cy="362903"/>
          </a:xfrm>
          <a:prstGeom prst="rect">
            <a:avLst/>
          </a:prstGeom>
          <a:noFill/>
        </p:spPr>
        <p:txBody>
          <a:bodyPr wrap="non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There are total 311 Employees</a:t>
            </a:r>
            <a:endParaRPr lang="en-US" sz="1750" dirty="0"/>
          </a:p>
        </p:txBody>
      </p:sp>
      <p:sp>
        <p:nvSpPr>
          <p:cNvPr id="5" name="Shape 2"/>
          <p:cNvSpPr/>
          <p:nvPr/>
        </p:nvSpPr>
        <p:spPr>
          <a:xfrm>
            <a:off x="6280190" y="3428643"/>
            <a:ext cx="7556421" cy="3747968"/>
          </a:xfrm>
          <a:prstGeom prst="roundRect">
            <a:avLst>
              <a:gd name="adj" fmla="val 908"/>
            </a:avLst>
          </a:prstGeom>
          <a:solidFill>
            <a:srgbClr val="F0EDE6"/>
          </a:solidFill>
        </p:spPr>
      </p:sp>
      <p:sp>
        <p:nvSpPr>
          <p:cNvPr id="6" name="Text 3"/>
          <p:cNvSpPr/>
          <p:nvPr/>
        </p:nvSpPr>
        <p:spPr>
          <a:xfrm>
            <a:off x="6507004" y="3655457"/>
            <a:ext cx="3340060" cy="354330"/>
          </a:xfrm>
          <a:prstGeom prst="rect">
            <a:avLst/>
          </a:prstGeom>
          <a:noFill/>
        </p:spPr>
        <p:txBody>
          <a:bodyPr wrap="none" lIns="0" tIns="0" rIns="0" bIns="0" rtlCol="0" anchor="t"/>
          <a:lstStyle/>
          <a:p>
            <a:pPr marL="0" indent="0">
              <a:lnSpc>
                <a:spcPts val="2750"/>
              </a:lnSpc>
              <a:buNone/>
            </a:pPr>
            <a:r>
              <a:rPr lang="en-US" sz="2200" dirty="0">
                <a:solidFill>
                  <a:srgbClr val="2C2821"/>
                </a:solidFill>
                <a:latin typeface="Alice" pitchFamily="34" charset="0"/>
                <a:ea typeface="Alice" pitchFamily="34" charset="-122"/>
                <a:cs typeface="Alice" pitchFamily="34" charset="-120"/>
              </a:rPr>
              <a:t>Average Satisfaction -3.891</a:t>
            </a:r>
            <a:endParaRPr lang="en-US" sz="2200" dirty="0"/>
          </a:p>
        </p:txBody>
      </p:sp>
      <p:sp>
        <p:nvSpPr>
          <p:cNvPr id="7" name="Text 4"/>
          <p:cNvSpPr/>
          <p:nvPr/>
        </p:nvSpPr>
        <p:spPr>
          <a:xfrm>
            <a:off x="6507004" y="4145875"/>
            <a:ext cx="7102793" cy="1088708"/>
          </a:xfrm>
          <a:prstGeom prst="rect">
            <a:avLst/>
          </a:prstGeom>
          <a:noFill/>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The average satisfaction level of employees is 3.891, suggesting a moderate level of job satisfaction and engagement within the organization.</a:t>
            </a:r>
            <a:endParaRPr lang="en-US" sz="1750" dirty="0"/>
          </a:p>
        </p:txBody>
      </p:sp>
      <p:sp>
        <p:nvSpPr>
          <p:cNvPr id="8" name="Text 5"/>
          <p:cNvSpPr/>
          <p:nvPr/>
        </p:nvSpPr>
        <p:spPr>
          <a:xfrm>
            <a:off x="6507004" y="5370671"/>
            <a:ext cx="2949059" cy="354330"/>
          </a:xfrm>
          <a:prstGeom prst="rect">
            <a:avLst/>
          </a:prstGeom>
          <a:noFill/>
        </p:spPr>
        <p:txBody>
          <a:bodyPr wrap="none" lIns="0" tIns="0" rIns="0" bIns="0" rtlCol="0" anchor="t"/>
          <a:lstStyle/>
          <a:p>
            <a:pPr marL="0" indent="0">
              <a:lnSpc>
                <a:spcPts val="2750"/>
              </a:lnSpc>
              <a:buNone/>
            </a:pPr>
            <a:r>
              <a:rPr lang="en-US" sz="2200" dirty="0">
                <a:solidFill>
                  <a:srgbClr val="2C2821"/>
                </a:solidFill>
                <a:latin typeface="Alice" pitchFamily="34" charset="0"/>
                <a:ea typeface="Alice" pitchFamily="34" charset="-122"/>
                <a:cs typeface="Alice" pitchFamily="34" charset="-120"/>
              </a:rPr>
              <a:t>Average Salary -$69,021</a:t>
            </a:r>
            <a:endParaRPr lang="en-US" sz="2200" dirty="0"/>
          </a:p>
        </p:txBody>
      </p:sp>
      <p:sp>
        <p:nvSpPr>
          <p:cNvPr id="9" name="Text 6"/>
          <p:cNvSpPr/>
          <p:nvPr/>
        </p:nvSpPr>
        <p:spPr>
          <a:xfrm>
            <a:off x="6507004" y="5861090"/>
            <a:ext cx="7102793" cy="1088708"/>
          </a:xfrm>
          <a:prstGeom prst="rect">
            <a:avLst/>
          </a:prstGeom>
          <a:noFill/>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The average salary of employees is $69,021, indicating a competitive compensation package that helps attract and retain top talent.</a:t>
            </a:r>
            <a:endParaRPr lang="en-US" sz="1750" dirty="0"/>
          </a:p>
        </p:txBody>
      </p:sp>
      <p:sp>
        <p:nvSpPr>
          <p:cNvPr id="10" name="Text Box 9"/>
          <p:cNvSpPr txBox="1"/>
          <p:nvPr/>
        </p:nvSpPr>
        <p:spPr>
          <a:xfrm>
            <a:off x="12535535" y="7742555"/>
            <a:ext cx="1993265" cy="368300"/>
          </a:xfrm>
          <a:prstGeom prst="rect">
            <a:avLst/>
          </a:prstGeom>
          <a:solidFill>
            <a:srgbClr val="FCEC99"/>
          </a:solidFill>
        </p:spPr>
        <p:txBody>
          <a:bodyPr wrap="square" rtlCol="0">
            <a:spAutoFit/>
          </a:bodyPr>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76156" y="531257"/>
            <a:ext cx="4829889" cy="603766"/>
          </a:xfrm>
          <a:prstGeom prst="rect">
            <a:avLst/>
          </a:prstGeom>
          <a:noFill/>
        </p:spPr>
        <p:txBody>
          <a:bodyPr wrap="none" lIns="0" tIns="0" rIns="0" bIns="0" rtlCol="0" anchor="t"/>
          <a:lstStyle/>
          <a:p>
            <a:pPr marL="0" indent="0">
              <a:lnSpc>
                <a:spcPts val="4750"/>
              </a:lnSpc>
              <a:buNone/>
            </a:pPr>
            <a:r>
              <a:rPr lang="en-US" sz="3800" dirty="0">
                <a:solidFill>
                  <a:srgbClr val="233E32"/>
                </a:solidFill>
                <a:latin typeface="Alice" pitchFamily="34" charset="0"/>
                <a:ea typeface="Alice" pitchFamily="34" charset="-122"/>
                <a:cs typeface="Alice" pitchFamily="34" charset="-120"/>
              </a:rPr>
              <a:t>Gender Distribution</a:t>
            </a:r>
            <a:endParaRPr lang="en-US" sz="3800" dirty="0"/>
          </a:p>
        </p:txBody>
      </p:sp>
      <p:sp>
        <p:nvSpPr>
          <p:cNvPr id="3" name="Text 1"/>
          <p:cNvSpPr/>
          <p:nvPr/>
        </p:nvSpPr>
        <p:spPr>
          <a:xfrm>
            <a:off x="676156" y="1424702"/>
            <a:ext cx="2414945" cy="301823"/>
          </a:xfrm>
          <a:prstGeom prst="rect">
            <a:avLst/>
          </a:prstGeom>
          <a:noFill/>
        </p:spPr>
        <p:txBody>
          <a:bodyPr wrap="none" lIns="0" tIns="0" rIns="0" bIns="0" rtlCol="0" anchor="t"/>
          <a:lstStyle/>
          <a:p>
            <a:pPr marL="0" indent="0">
              <a:lnSpc>
                <a:spcPts val="2350"/>
              </a:lnSpc>
              <a:buNone/>
            </a:pPr>
            <a:r>
              <a:rPr lang="en-US" sz="1900" dirty="0">
                <a:solidFill>
                  <a:srgbClr val="233E32"/>
                </a:solidFill>
                <a:latin typeface="Alice" pitchFamily="34" charset="0"/>
                <a:ea typeface="Alice" pitchFamily="34" charset="-122"/>
                <a:cs typeface="Alice" pitchFamily="34" charset="-120"/>
              </a:rPr>
              <a:t>Gender Split</a:t>
            </a:r>
            <a:endParaRPr lang="en-US" sz="1900" dirty="0"/>
          </a:p>
        </p:txBody>
      </p:sp>
      <p:sp>
        <p:nvSpPr>
          <p:cNvPr id="4" name="Text 2"/>
          <p:cNvSpPr/>
          <p:nvPr/>
        </p:nvSpPr>
        <p:spPr>
          <a:xfrm>
            <a:off x="676156" y="2016204"/>
            <a:ext cx="13278088" cy="309086"/>
          </a:xfrm>
          <a:prstGeom prst="rect">
            <a:avLst/>
          </a:prstGeom>
          <a:noFill/>
        </p:spPr>
        <p:txBody>
          <a:bodyPr wrap="none" lIns="0" tIns="0" rIns="0" bIns="0" rtlCol="0" anchor="t"/>
          <a:lstStyle/>
          <a:p>
            <a:pPr marL="0" indent="0">
              <a:lnSpc>
                <a:spcPts val="2400"/>
              </a:lnSpc>
              <a:buNone/>
            </a:pPr>
            <a:r>
              <a:rPr lang="en-US" sz="1500" dirty="0">
                <a:solidFill>
                  <a:srgbClr val="2C2821"/>
                </a:solidFill>
                <a:latin typeface="Lora" pitchFamily="34" charset="0"/>
                <a:ea typeface="Lora" pitchFamily="34" charset="-122"/>
                <a:cs typeface="Lora" pitchFamily="34" charset="-120"/>
              </a:rPr>
              <a:t>The gender distribution within the organization is displayed, providing insights into the diversity of the workforce.</a:t>
            </a:r>
            <a:endParaRPr lang="en-US" sz="1500" dirty="0"/>
          </a:p>
        </p:txBody>
      </p:sp>
      <p:sp>
        <p:nvSpPr>
          <p:cNvPr id="5" name="Text 3"/>
          <p:cNvSpPr/>
          <p:nvPr/>
        </p:nvSpPr>
        <p:spPr>
          <a:xfrm>
            <a:off x="676156" y="2542580"/>
            <a:ext cx="13278088" cy="309086"/>
          </a:xfrm>
          <a:prstGeom prst="rect">
            <a:avLst/>
          </a:prstGeom>
          <a:noFill/>
        </p:spPr>
        <p:txBody>
          <a:bodyPr wrap="none" lIns="0" tIns="0" rIns="0" bIns="0" rtlCol="0" anchor="t"/>
          <a:lstStyle/>
          <a:p>
            <a:pPr marL="0" indent="0">
              <a:lnSpc>
                <a:spcPts val="2400"/>
              </a:lnSpc>
              <a:buNone/>
            </a:pPr>
            <a:r>
              <a:rPr lang="en-US" sz="1500" dirty="0">
                <a:solidFill>
                  <a:srgbClr val="2C2821"/>
                </a:solidFill>
                <a:latin typeface="Lora" pitchFamily="34" charset="0"/>
                <a:ea typeface="Lora" pitchFamily="34" charset="-122"/>
                <a:cs typeface="Lora" pitchFamily="34" charset="-120"/>
              </a:rPr>
              <a:t>Based on the comprehensive data visualization dashboard, the following gender distribution insights can be generated:</a:t>
            </a:r>
            <a:endParaRPr lang="en-US" sz="1500" dirty="0"/>
          </a:p>
        </p:txBody>
      </p:sp>
      <p:sp>
        <p:nvSpPr>
          <p:cNvPr id="6" name="Text 4"/>
          <p:cNvSpPr/>
          <p:nvPr/>
        </p:nvSpPr>
        <p:spPr>
          <a:xfrm>
            <a:off x="676156" y="3068955"/>
            <a:ext cx="13278088" cy="309086"/>
          </a:xfrm>
          <a:prstGeom prst="rect">
            <a:avLst/>
          </a:prstGeom>
          <a:noFill/>
        </p:spPr>
        <p:txBody>
          <a:bodyPr wrap="none" lIns="0" tIns="0" rIns="0" bIns="0" rtlCol="0" anchor="t"/>
          <a:lstStyle/>
          <a:p>
            <a:pPr marL="0" indent="0">
              <a:lnSpc>
                <a:spcPts val="2400"/>
              </a:lnSpc>
              <a:buNone/>
            </a:pPr>
            <a:r>
              <a:rPr lang="en-US" sz="1500" b="1" dirty="0">
                <a:solidFill>
                  <a:srgbClr val="2C2821"/>
                </a:solidFill>
                <a:latin typeface="Lora" pitchFamily="34" charset="0"/>
                <a:ea typeface="Lora" pitchFamily="34" charset="-122"/>
                <a:cs typeface="Lora" pitchFamily="34" charset="-120"/>
              </a:rPr>
              <a:t>Gender Distribution</a:t>
            </a:r>
            <a:endParaRPr lang="en-US" sz="1500" dirty="0"/>
          </a:p>
        </p:txBody>
      </p:sp>
      <p:sp>
        <p:nvSpPr>
          <p:cNvPr id="7" name="Text 5"/>
          <p:cNvSpPr/>
          <p:nvPr/>
        </p:nvSpPr>
        <p:spPr>
          <a:xfrm>
            <a:off x="985242" y="3595330"/>
            <a:ext cx="12969002" cy="618173"/>
          </a:xfrm>
          <a:prstGeom prst="rect">
            <a:avLst/>
          </a:prstGeom>
          <a:noFill/>
        </p:spPr>
        <p:txBody>
          <a:bodyPr wrap="square" lIns="0" tIns="0" rIns="0" bIns="0" rtlCol="0" anchor="t"/>
          <a:lstStyle/>
          <a:p>
            <a:pPr marL="0" indent="0" algn="l">
              <a:lnSpc>
                <a:spcPts val="2400"/>
              </a:lnSpc>
              <a:buSzPct val="100000"/>
              <a:buNone/>
            </a:pPr>
            <a:r>
              <a:rPr lang="en-US" sz="1500" b="1" dirty="0">
                <a:solidFill>
                  <a:srgbClr val="2C2821"/>
                </a:solidFill>
                <a:latin typeface="Lora" pitchFamily="34" charset="0"/>
                <a:ea typeface="Lora" pitchFamily="34" charset="-122"/>
                <a:cs typeface="Lora" pitchFamily="34" charset="-120"/>
              </a:rPr>
              <a:t>Gender Split</a:t>
            </a:r>
            <a:r>
              <a:rPr lang="en-US" sz="1500" dirty="0">
                <a:solidFill>
                  <a:srgbClr val="2C2821"/>
                </a:solidFill>
                <a:latin typeface="Lora" pitchFamily="34" charset="0"/>
                <a:ea typeface="Lora" pitchFamily="34" charset="-122"/>
                <a:cs typeface="Lora" pitchFamily="34" charset="-120"/>
              </a:rPr>
              <a:t>: The pie chart shows that the company has a roughly 60/40 gender split, with the larger portion (blue) likely representing female employees and the smaller portion (orange) likely representing male employees.</a:t>
            </a:r>
            <a:endParaRPr lang="en-US" sz="1500" dirty="0"/>
          </a:p>
        </p:txBody>
      </p:sp>
      <p:sp>
        <p:nvSpPr>
          <p:cNvPr id="8" name="Text 6"/>
          <p:cNvSpPr/>
          <p:nvPr/>
        </p:nvSpPr>
        <p:spPr>
          <a:xfrm>
            <a:off x="985242" y="4281011"/>
            <a:ext cx="12969002" cy="309086"/>
          </a:xfrm>
          <a:prstGeom prst="rect">
            <a:avLst/>
          </a:prstGeom>
          <a:noFill/>
        </p:spPr>
        <p:txBody>
          <a:bodyPr wrap="none" lIns="0" tIns="0" rIns="0" bIns="0" rtlCol="0" anchor="t"/>
          <a:lstStyle/>
          <a:p>
            <a:pPr marL="0" indent="0" algn="l">
              <a:lnSpc>
                <a:spcPts val="2400"/>
              </a:lnSpc>
              <a:buSzPct val="100000"/>
              <a:buNone/>
            </a:pPr>
            <a:r>
              <a:rPr lang="en-US" sz="1500" b="1" dirty="0">
                <a:solidFill>
                  <a:srgbClr val="2C2821"/>
                </a:solidFill>
                <a:latin typeface="Lora" pitchFamily="34" charset="0"/>
                <a:ea typeface="Lora" pitchFamily="34" charset="-122"/>
                <a:cs typeface="Lora" pitchFamily="34" charset="-120"/>
              </a:rPr>
              <a:t>Female Employees</a:t>
            </a:r>
            <a:r>
              <a:rPr lang="en-US" sz="1500" dirty="0">
                <a:solidFill>
                  <a:srgbClr val="2C2821"/>
                </a:solidFill>
                <a:latin typeface="Lora" pitchFamily="34" charset="0"/>
                <a:ea typeface="Lora" pitchFamily="34" charset="-122"/>
                <a:cs typeface="Lora" pitchFamily="34" charset="-120"/>
              </a:rPr>
              <a:t>: The company has a total of 186 female employees, which accounts for approximately 60% of the total workforce.</a:t>
            </a:r>
            <a:endParaRPr lang="en-US" sz="1500" dirty="0"/>
          </a:p>
        </p:txBody>
      </p:sp>
      <p:sp>
        <p:nvSpPr>
          <p:cNvPr id="9" name="Text 7"/>
          <p:cNvSpPr/>
          <p:nvPr/>
        </p:nvSpPr>
        <p:spPr>
          <a:xfrm>
            <a:off x="985242" y="4657606"/>
            <a:ext cx="12969002" cy="309086"/>
          </a:xfrm>
          <a:prstGeom prst="rect">
            <a:avLst/>
          </a:prstGeom>
          <a:noFill/>
        </p:spPr>
        <p:txBody>
          <a:bodyPr wrap="none" lIns="0" tIns="0" rIns="0" bIns="0" rtlCol="0" anchor="t"/>
          <a:lstStyle/>
          <a:p>
            <a:pPr marL="0" indent="0" algn="l">
              <a:lnSpc>
                <a:spcPts val="2400"/>
              </a:lnSpc>
              <a:buSzPct val="100000"/>
              <a:buNone/>
            </a:pPr>
            <a:r>
              <a:rPr lang="en-US" sz="1500" b="1" dirty="0">
                <a:solidFill>
                  <a:srgbClr val="2C2821"/>
                </a:solidFill>
                <a:latin typeface="Lora" pitchFamily="34" charset="0"/>
                <a:ea typeface="Lora" pitchFamily="34" charset="-122"/>
                <a:cs typeface="Lora" pitchFamily="34" charset="-120"/>
              </a:rPr>
              <a:t>Male Employees</a:t>
            </a:r>
            <a:r>
              <a:rPr lang="en-US" sz="1500" dirty="0">
                <a:solidFill>
                  <a:srgbClr val="2C2821"/>
                </a:solidFill>
                <a:latin typeface="Lora" pitchFamily="34" charset="0"/>
                <a:ea typeface="Lora" pitchFamily="34" charset="-122"/>
                <a:cs typeface="Lora" pitchFamily="34" charset="-120"/>
              </a:rPr>
              <a:t>: The company has a total of 125 male employees, which accounts for approximately 40% of the total workforce.</a:t>
            </a:r>
            <a:endParaRPr lang="en-US" sz="1500" dirty="0"/>
          </a:p>
        </p:txBody>
      </p:sp>
      <p:sp>
        <p:nvSpPr>
          <p:cNvPr id="10" name="Text 8"/>
          <p:cNvSpPr/>
          <p:nvPr/>
        </p:nvSpPr>
        <p:spPr>
          <a:xfrm>
            <a:off x="676156" y="5183981"/>
            <a:ext cx="13278088" cy="309086"/>
          </a:xfrm>
          <a:prstGeom prst="rect">
            <a:avLst/>
          </a:prstGeom>
          <a:noFill/>
        </p:spPr>
        <p:txBody>
          <a:bodyPr wrap="none" lIns="0" tIns="0" rIns="0" bIns="0" rtlCol="0" anchor="t"/>
          <a:lstStyle/>
          <a:p>
            <a:pPr marL="0" indent="0">
              <a:lnSpc>
                <a:spcPts val="2400"/>
              </a:lnSpc>
              <a:buNone/>
            </a:pPr>
            <a:r>
              <a:rPr lang="en-US" sz="1500" b="1" dirty="0">
                <a:solidFill>
                  <a:srgbClr val="2C2821"/>
                </a:solidFill>
                <a:latin typeface="Lora" pitchFamily="34" charset="0"/>
                <a:ea typeface="Lora" pitchFamily="34" charset="-122"/>
                <a:cs typeface="Lora" pitchFamily="34" charset="-120"/>
              </a:rPr>
              <a:t>Gender Distribution Insights</a:t>
            </a:r>
            <a:endParaRPr lang="en-US" sz="1500" dirty="0"/>
          </a:p>
        </p:txBody>
      </p:sp>
      <p:sp>
        <p:nvSpPr>
          <p:cNvPr id="11" name="Text 9"/>
          <p:cNvSpPr/>
          <p:nvPr/>
        </p:nvSpPr>
        <p:spPr>
          <a:xfrm>
            <a:off x="985242" y="5710357"/>
            <a:ext cx="12969002" cy="618173"/>
          </a:xfrm>
          <a:prstGeom prst="rect">
            <a:avLst/>
          </a:prstGeom>
          <a:noFill/>
        </p:spPr>
        <p:txBody>
          <a:bodyPr wrap="square" lIns="0" tIns="0" rIns="0" bIns="0" rtlCol="0" anchor="t"/>
          <a:lstStyle/>
          <a:p>
            <a:pPr marL="0" indent="0" algn="l">
              <a:lnSpc>
                <a:spcPts val="2400"/>
              </a:lnSpc>
              <a:buSzPct val="100000"/>
              <a:buNone/>
            </a:pPr>
            <a:r>
              <a:rPr lang="en-US" sz="1500" b="1" dirty="0">
                <a:solidFill>
                  <a:srgbClr val="2C2821"/>
                </a:solidFill>
                <a:latin typeface="Lora" pitchFamily="34" charset="0"/>
                <a:ea typeface="Lora" pitchFamily="34" charset="-122"/>
                <a:cs typeface="Lora" pitchFamily="34" charset="-120"/>
              </a:rPr>
              <a:t>Female Dominance</a:t>
            </a:r>
            <a:r>
              <a:rPr lang="en-US" sz="1500" dirty="0">
                <a:solidFill>
                  <a:srgbClr val="2C2821"/>
                </a:solidFill>
                <a:latin typeface="Lora" pitchFamily="34" charset="0"/>
                <a:ea typeface="Lora" pitchFamily="34" charset="-122"/>
                <a:cs typeface="Lora" pitchFamily="34" charset="-120"/>
              </a:rPr>
              <a:t>: The company has a higher proportion of female employees, which may indicate a strong presence of women in the workforce.</a:t>
            </a:r>
            <a:endParaRPr lang="en-US" sz="1500" dirty="0"/>
          </a:p>
        </p:txBody>
      </p:sp>
      <p:sp>
        <p:nvSpPr>
          <p:cNvPr id="12" name="Text 10"/>
          <p:cNvSpPr/>
          <p:nvPr/>
        </p:nvSpPr>
        <p:spPr>
          <a:xfrm>
            <a:off x="985242" y="6396038"/>
            <a:ext cx="12969002" cy="618173"/>
          </a:xfrm>
          <a:prstGeom prst="rect">
            <a:avLst/>
          </a:prstGeom>
          <a:noFill/>
        </p:spPr>
        <p:txBody>
          <a:bodyPr wrap="square" lIns="0" tIns="0" rIns="0" bIns="0" rtlCol="0" anchor="t"/>
          <a:lstStyle/>
          <a:p>
            <a:pPr marL="0" indent="0" algn="l">
              <a:lnSpc>
                <a:spcPts val="2400"/>
              </a:lnSpc>
              <a:buSzPct val="100000"/>
              <a:buNone/>
            </a:pPr>
            <a:r>
              <a:rPr lang="en-US" sz="1500" b="1" dirty="0">
                <a:solidFill>
                  <a:srgbClr val="2C2821"/>
                </a:solidFill>
                <a:latin typeface="Lora" pitchFamily="34" charset="0"/>
                <a:ea typeface="Lora" pitchFamily="34" charset="-122"/>
                <a:cs typeface="Lora" pitchFamily="34" charset="-120"/>
              </a:rPr>
              <a:t>Male Underrepresentation</a:t>
            </a:r>
            <a:r>
              <a:rPr lang="en-US" sz="1500" dirty="0">
                <a:solidFill>
                  <a:srgbClr val="2C2821"/>
                </a:solidFill>
                <a:latin typeface="Lora" pitchFamily="34" charset="0"/>
                <a:ea typeface="Lora" pitchFamily="34" charset="-122"/>
                <a:cs typeface="Lora" pitchFamily="34" charset="-120"/>
              </a:rPr>
              <a:t>: The company has a lower proportion of male employees, which may indicate a need to review recruitment and retention strategies to attract and retain more male talent.</a:t>
            </a:r>
            <a:endParaRPr lang="en-US" sz="1500" dirty="0"/>
          </a:p>
        </p:txBody>
      </p:sp>
      <p:sp>
        <p:nvSpPr>
          <p:cNvPr id="13" name="Text 11"/>
          <p:cNvSpPr/>
          <p:nvPr/>
        </p:nvSpPr>
        <p:spPr>
          <a:xfrm>
            <a:off x="985242" y="7081718"/>
            <a:ext cx="12969002" cy="618173"/>
          </a:xfrm>
          <a:prstGeom prst="rect">
            <a:avLst/>
          </a:prstGeom>
          <a:noFill/>
        </p:spPr>
        <p:txBody>
          <a:bodyPr wrap="square" lIns="0" tIns="0" rIns="0" bIns="0" rtlCol="0" anchor="t"/>
          <a:lstStyle/>
          <a:p>
            <a:pPr marL="0" indent="0" algn="l">
              <a:lnSpc>
                <a:spcPts val="2400"/>
              </a:lnSpc>
              <a:buSzPct val="100000"/>
              <a:buNone/>
            </a:pPr>
            <a:r>
              <a:rPr lang="en-US" sz="1500" b="1" dirty="0">
                <a:solidFill>
                  <a:srgbClr val="2C2821"/>
                </a:solidFill>
                <a:latin typeface="Lora" pitchFamily="34" charset="0"/>
                <a:ea typeface="Lora" pitchFamily="34" charset="-122"/>
                <a:cs typeface="Lora" pitchFamily="34" charset="-120"/>
              </a:rPr>
              <a:t>Gender Balance</a:t>
            </a:r>
            <a:r>
              <a:rPr lang="en-US" sz="1500" dirty="0">
                <a:solidFill>
                  <a:srgbClr val="2C2821"/>
                </a:solidFill>
                <a:latin typeface="Lora" pitchFamily="34" charset="0"/>
                <a:ea typeface="Lora" pitchFamily="34" charset="-122"/>
                <a:cs typeface="Lora" pitchFamily="34" charset="-120"/>
              </a:rPr>
              <a:t>: The company has a relatively balanced gender distribution, with a slight majority of female employees. This may indicate a positive work environment and culture that supports diversity and inclusion.</a:t>
            </a:r>
            <a:endParaRPr lang="en-US" sz="1500" dirty="0"/>
          </a:p>
        </p:txBody>
      </p:sp>
      <p:sp>
        <p:nvSpPr>
          <p:cNvPr id="14" name="Text Box 13"/>
          <p:cNvSpPr txBox="1"/>
          <p:nvPr/>
        </p:nvSpPr>
        <p:spPr>
          <a:xfrm>
            <a:off x="12535535" y="7742555"/>
            <a:ext cx="1993265" cy="368300"/>
          </a:xfrm>
          <a:prstGeom prst="rect">
            <a:avLst/>
          </a:prstGeom>
          <a:solidFill>
            <a:srgbClr val="FCEC99"/>
          </a:solidFill>
        </p:spPr>
        <p:txBody>
          <a:bodyPr wrap="square" rtlCol="0">
            <a:spAutoFit/>
          </a:bodyPr>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075" y="624602"/>
            <a:ext cx="6093143" cy="708065"/>
          </a:xfrm>
          <a:prstGeom prst="rect">
            <a:avLst/>
          </a:prstGeom>
          <a:noFill/>
        </p:spPr>
        <p:txBody>
          <a:bodyPr wrap="non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Department Breakdown</a:t>
            </a:r>
            <a:endParaRPr lang="en-US" sz="4450" dirty="0"/>
          </a:p>
        </p:txBody>
      </p:sp>
      <p:sp>
        <p:nvSpPr>
          <p:cNvPr id="3" name="Text 1"/>
          <p:cNvSpPr/>
          <p:nvPr/>
        </p:nvSpPr>
        <p:spPr>
          <a:xfrm>
            <a:off x="793075" y="1672590"/>
            <a:ext cx="3179088" cy="353973"/>
          </a:xfrm>
          <a:prstGeom prst="rect">
            <a:avLst/>
          </a:prstGeom>
          <a:noFill/>
        </p:spPr>
        <p:txBody>
          <a:bodyPr wrap="none" lIns="0" tIns="0" rIns="0" bIns="0" rtlCol="0" anchor="t"/>
          <a:lstStyle/>
          <a:p>
            <a:pPr marL="0" indent="0">
              <a:lnSpc>
                <a:spcPts val="2750"/>
              </a:lnSpc>
              <a:buNone/>
            </a:pPr>
            <a:r>
              <a:rPr lang="en-US" sz="2200" dirty="0">
                <a:solidFill>
                  <a:srgbClr val="233E32"/>
                </a:solidFill>
                <a:latin typeface="Alice" pitchFamily="34" charset="0"/>
                <a:ea typeface="Alice" pitchFamily="34" charset="-122"/>
                <a:cs typeface="Alice" pitchFamily="34" charset="-120"/>
              </a:rPr>
              <a:t>Department Distribution</a:t>
            </a:r>
            <a:endParaRPr lang="en-US" sz="2200" dirty="0"/>
          </a:p>
        </p:txBody>
      </p:sp>
      <p:sp>
        <p:nvSpPr>
          <p:cNvPr id="4" name="Text 2"/>
          <p:cNvSpPr/>
          <p:nvPr/>
        </p:nvSpPr>
        <p:spPr>
          <a:xfrm>
            <a:off x="793075" y="2366486"/>
            <a:ext cx="13044249" cy="362426"/>
          </a:xfrm>
          <a:prstGeom prst="rect">
            <a:avLst/>
          </a:prstGeom>
          <a:noFill/>
        </p:spPr>
        <p:txBody>
          <a:bodyPr wrap="none" lIns="0" tIns="0" rIns="0" bIns="0" rtlCol="0" anchor="t"/>
          <a:lstStyle/>
          <a:p>
            <a:pPr marL="0" indent="0">
              <a:lnSpc>
                <a:spcPts val="2850"/>
              </a:lnSpc>
              <a:buNone/>
            </a:pPr>
            <a:r>
              <a:rPr lang="en-US" sz="1750" b="1" dirty="0">
                <a:solidFill>
                  <a:srgbClr val="2C2821"/>
                </a:solidFill>
                <a:latin typeface="Lora" pitchFamily="34" charset="0"/>
                <a:ea typeface="Lora" pitchFamily="34" charset="-122"/>
                <a:cs typeface="Lora" pitchFamily="34" charset="-120"/>
              </a:rPr>
              <a:t>Department Breakdown</a:t>
            </a:r>
            <a:endParaRPr lang="en-US" sz="1750" dirty="0"/>
          </a:p>
        </p:txBody>
      </p:sp>
      <p:sp>
        <p:nvSpPr>
          <p:cNvPr id="5" name="Text 3"/>
          <p:cNvSpPr/>
          <p:nvPr/>
        </p:nvSpPr>
        <p:spPr>
          <a:xfrm>
            <a:off x="1155621" y="2983825"/>
            <a:ext cx="12681704" cy="724853"/>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2C2821"/>
                </a:solidFill>
                <a:latin typeface="Lora" pitchFamily="34" charset="0"/>
                <a:ea typeface="Lora" pitchFamily="34" charset="-122"/>
                <a:cs typeface="Lora" pitchFamily="34" charset="-120"/>
              </a:rPr>
              <a:t>Department Count</a:t>
            </a:r>
            <a:r>
              <a:rPr lang="en-US" sz="1750" dirty="0">
                <a:solidFill>
                  <a:srgbClr val="2C2821"/>
                </a:solidFill>
                <a:latin typeface="Lora" pitchFamily="34" charset="0"/>
                <a:ea typeface="Lora" pitchFamily="34" charset="-122"/>
                <a:cs typeface="Lora" pitchFamily="34" charset="-120"/>
              </a:rPr>
              <a:t>: The company has a total of 6 departments: Admin Offices, Executive Office, IT/IS, Production, Sales, and Software Engineering.</a:t>
            </a:r>
            <a:endParaRPr lang="en-US" sz="1750" dirty="0"/>
          </a:p>
        </p:txBody>
      </p:sp>
      <p:sp>
        <p:nvSpPr>
          <p:cNvPr id="6" name="Text 4"/>
          <p:cNvSpPr/>
          <p:nvPr/>
        </p:nvSpPr>
        <p:spPr>
          <a:xfrm>
            <a:off x="1155621" y="3787973"/>
            <a:ext cx="12681704" cy="724853"/>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2C2821"/>
                </a:solidFill>
                <a:latin typeface="Lora" pitchFamily="34" charset="0"/>
                <a:ea typeface="Lora" pitchFamily="34" charset="-122"/>
                <a:cs typeface="Lora" pitchFamily="34" charset="-120"/>
              </a:rPr>
              <a:t>Department Size</a:t>
            </a:r>
            <a:r>
              <a:rPr lang="en-US" sz="1750" dirty="0">
                <a:solidFill>
                  <a:srgbClr val="2C2821"/>
                </a:solidFill>
                <a:latin typeface="Lora" pitchFamily="34" charset="0"/>
                <a:ea typeface="Lora" pitchFamily="34" charset="-122"/>
                <a:cs typeface="Lora" pitchFamily="34" charset="-120"/>
              </a:rPr>
              <a:t>: The Production department has the largest number of employees, followed by IT/IS and Software Engineering.</a:t>
            </a:r>
            <a:endParaRPr lang="en-US" sz="1750" dirty="0"/>
          </a:p>
        </p:txBody>
      </p:sp>
      <p:sp>
        <p:nvSpPr>
          <p:cNvPr id="7" name="Text 5"/>
          <p:cNvSpPr/>
          <p:nvPr/>
        </p:nvSpPr>
        <p:spPr>
          <a:xfrm>
            <a:off x="1155621" y="4592122"/>
            <a:ext cx="12681704" cy="362426"/>
          </a:xfrm>
          <a:prstGeom prst="rect">
            <a:avLst/>
          </a:prstGeom>
          <a:noFill/>
        </p:spPr>
        <p:txBody>
          <a:bodyPr wrap="none" lIns="0" tIns="0" rIns="0" bIns="0" rtlCol="0" anchor="t"/>
          <a:lstStyle/>
          <a:p>
            <a:pPr marL="0" indent="0" algn="l">
              <a:lnSpc>
                <a:spcPts val="2850"/>
              </a:lnSpc>
              <a:buSzPct val="100000"/>
              <a:buNone/>
            </a:pPr>
            <a:r>
              <a:rPr lang="en-US" sz="1750" b="1" dirty="0">
                <a:solidFill>
                  <a:srgbClr val="2C2821"/>
                </a:solidFill>
                <a:latin typeface="Lora" pitchFamily="34" charset="0"/>
                <a:ea typeface="Lora" pitchFamily="34" charset="-122"/>
                <a:cs typeface="Lora" pitchFamily="34" charset="-120"/>
              </a:rPr>
              <a:t>Department Distribution</a:t>
            </a:r>
            <a:r>
              <a:rPr lang="en-US" sz="1750" dirty="0">
                <a:solidFill>
                  <a:srgbClr val="2C2821"/>
                </a:solidFill>
                <a:latin typeface="Lora" pitchFamily="34" charset="0"/>
                <a:ea typeface="Lora" pitchFamily="34" charset="-122"/>
                <a:cs typeface="Lora" pitchFamily="34" charset="-120"/>
              </a:rPr>
              <a:t>: The bar chart shows the distribution of employees across different departments, with:</a:t>
            </a:r>
            <a:endParaRPr lang="en-US" sz="1750" dirty="0"/>
          </a:p>
        </p:txBody>
      </p:sp>
      <p:sp>
        <p:nvSpPr>
          <p:cNvPr id="8" name="Text 6"/>
          <p:cNvSpPr/>
          <p:nvPr/>
        </p:nvSpPr>
        <p:spPr>
          <a:xfrm>
            <a:off x="1518166" y="5033843"/>
            <a:ext cx="12319159" cy="362426"/>
          </a:xfrm>
          <a:prstGeom prst="rect">
            <a:avLst/>
          </a:prstGeom>
          <a:noFill/>
        </p:spPr>
        <p:txBody>
          <a:bodyPr wrap="none" lIns="0" tIns="0" rIns="0" bIns="0" rtlCol="0" anchor="t"/>
          <a:lstStyle/>
          <a:p>
            <a:pPr marL="685800" lvl="1" indent="-342900" algn="l">
              <a:lnSpc>
                <a:spcPts val="2850"/>
              </a:lnSpc>
              <a:buSzPct val="100000"/>
              <a:buChar char="•"/>
            </a:pPr>
            <a:r>
              <a:rPr lang="en-US" sz="1750" dirty="0">
                <a:solidFill>
                  <a:srgbClr val="2C2821"/>
                </a:solidFill>
                <a:latin typeface="Lora" pitchFamily="34" charset="0"/>
                <a:ea typeface="Lora" pitchFamily="34" charset="-122"/>
                <a:cs typeface="Lora" pitchFamily="34" charset="-120"/>
              </a:rPr>
              <a:t>Production: 35% of employees</a:t>
            </a:r>
            <a:endParaRPr lang="en-US" sz="1750" dirty="0"/>
          </a:p>
        </p:txBody>
      </p:sp>
      <p:sp>
        <p:nvSpPr>
          <p:cNvPr id="9" name="Text 7"/>
          <p:cNvSpPr/>
          <p:nvPr/>
        </p:nvSpPr>
        <p:spPr>
          <a:xfrm>
            <a:off x="1518166" y="5475565"/>
            <a:ext cx="12319159" cy="362426"/>
          </a:xfrm>
          <a:prstGeom prst="rect">
            <a:avLst/>
          </a:prstGeom>
          <a:noFill/>
        </p:spPr>
        <p:txBody>
          <a:bodyPr wrap="none" lIns="0" tIns="0" rIns="0" bIns="0" rtlCol="0" anchor="t"/>
          <a:lstStyle/>
          <a:p>
            <a:pPr marL="685800" lvl="1" indent="-342900" algn="l">
              <a:lnSpc>
                <a:spcPts val="2850"/>
              </a:lnSpc>
              <a:buSzPct val="100000"/>
              <a:buChar char="•"/>
            </a:pPr>
            <a:r>
              <a:rPr lang="en-US" sz="1750" dirty="0">
                <a:solidFill>
                  <a:srgbClr val="2C2821"/>
                </a:solidFill>
                <a:latin typeface="Lora" pitchFamily="34" charset="0"/>
                <a:ea typeface="Lora" pitchFamily="34" charset="-122"/>
                <a:cs typeface="Lora" pitchFamily="34" charset="-120"/>
              </a:rPr>
              <a:t>IT/IS: 25% of employees</a:t>
            </a:r>
            <a:endParaRPr lang="en-US" sz="1750" dirty="0"/>
          </a:p>
        </p:txBody>
      </p:sp>
      <p:sp>
        <p:nvSpPr>
          <p:cNvPr id="10" name="Text 8"/>
          <p:cNvSpPr/>
          <p:nvPr/>
        </p:nvSpPr>
        <p:spPr>
          <a:xfrm>
            <a:off x="1518166" y="5917287"/>
            <a:ext cx="12319159" cy="362426"/>
          </a:xfrm>
          <a:prstGeom prst="rect">
            <a:avLst/>
          </a:prstGeom>
          <a:noFill/>
        </p:spPr>
        <p:txBody>
          <a:bodyPr wrap="none" lIns="0" tIns="0" rIns="0" bIns="0" rtlCol="0" anchor="t"/>
          <a:lstStyle/>
          <a:p>
            <a:pPr marL="685800" lvl="1" indent="-342900" algn="l">
              <a:lnSpc>
                <a:spcPts val="2850"/>
              </a:lnSpc>
              <a:buSzPct val="100000"/>
              <a:buChar char="•"/>
            </a:pPr>
            <a:r>
              <a:rPr lang="en-US" sz="1750" dirty="0">
                <a:solidFill>
                  <a:srgbClr val="2C2821"/>
                </a:solidFill>
                <a:latin typeface="Lora" pitchFamily="34" charset="0"/>
                <a:ea typeface="Lora" pitchFamily="34" charset="-122"/>
                <a:cs typeface="Lora" pitchFamily="34" charset="-120"/>
              </a:rPr>
              <a:t>Software Engineering: 20% of employees</a:t>
            </a:r>
            <a:endParaRPr lang="en-US" sz="1750" dirty="0"/>
          </a:p>
        </p:txBody>
      </p:sp>
      <p:sp>
        <p:nvSpPr>
          <p:cNvPr id="11" name="Text 9"/>
          <p:cNvSpPr/>
          <p:nvPr/>
        </p:nvSpPr>
        <p:spPr>
          <a:xfrm>
            <a:off x="1518166" y="6359009"/>
            <a:ext cx="12319159" cy="362426"/>
          </a:xfrm>
          <a:prstGeom prst="rect">
            <a:avLst/>
          </a:prstGeom>
          <a:noFill/>
        </p:spPr>
        <p:txBody>
          <a:bodyPr wrap="none" lIns="0" tIns="0" rIns="0" bIns="0" rtlCol="0" anchor="t"/>
          <a:lstStyle/>
          <a:p>
            <a:pPr marL="685800" lvl="1" indent="-342900" algn="l">
              <a:lnSpc>
                <a:spcPts val="2850"/>
              </a:lnSpc>
              <a:buSzPct val="100000"/>
              <a:buChar char="•"/>
            </a:pPr>
            <a:r>
              <a:rPr lang="en-US" sz="1750" dirty="0">
                <a:solidFill>
                  <a:srgbClr val="2C2821"/>
                </a:solidFill>
                <a:latin typeface="Lora" pitchFamily="34" charset="0"/>
                <a:ea typeface="Lora" pitchFamily="34" charset="-122"/>
                <a:cs typeface="Lora" pitchFamily="34" charset="-120"/>
              </a:rPr>
              <a:t>Sales: 10% of employees</a:t>
            </a:r>
            <a:endParaRPr lang="en-US" sz="1750" dirty="0"/>
          </a:p>
        </p:txBody>
      </p:sp>
      <p:sp>
        <p:nvSpPr>
          <p:cNvPr id="12" name="Text 10"/>
          <p:cNvSpPr/>
          <p:nvPr/>
        </p:nvSpPr>
        <p:spPr>
          <a:xfrm>
            <a:off x="1518166" y="6800731"/>
            <a:ext cx="12319159" cy="362426"/>
          </a:xfrm>
          <a:prstGeom prst="rect">
            <a:avLst/>
          </a:prstGeom>
          <a:noFill/>
        </p:spPr>
        <p:txBody>
          <a:bodyPr wrap="none" lIns="0" tIns="0" rIns="0" bIns="0" rtlCol="0" anchor="t"/>
          <a:lstStyle/>
          <a:p>
            <a:pPr marL="685800" lvl="1" indent="-342900" algn="l">
              <a:lnSpc>
                <a:spcPts val="2850"/>
              </a:lnSpc>
              <a:buSzPct val="100000"/>
              <a:buChar char="•"/>
            </a:pPr>
            <a:r>
              <a:rPr lang="en-US" sz="1750" dirty="0">
                <a:solidFill>
                  <a:srgbClr val="2C2821"/>
                </a:solidFill>
                <a:latin typeface="Lora" pitchFamily="34" charset="0"/>
                <a:ea typeface="Lora" pitchFamily="34" charset="-122"/>
                <a:cs typeface="Lora" pitchFamily="34" charset="-120"/>
              </a:rPr>
              <a:t>Admin Offices: 5% of employees</a:t>
            </a:r>
            <a:endParaRPr lang="en-US" sz="1750" dirty="0"/>
          </a:p>
        </p:txBody>
      </p:sp>
      <p:sp>
        <p:nvSpPr>
          <p:cNvPr id="13" name="Text 11"/>
          <p:cNvSpPr/>
          <p:nvPr/>
        </p:nvSpPr>
        <p:spPr>
          <a:xfrm>
            <a:off x="1518166" y="7242453"/>
            <a:ext cx="12319159" cy="362426"/>
          </a:xfrm>
          <a:prstGeom prst="rect">
            <a:avLst/>
          </a:prstGeom>
          <a:noFill/>
        </p:spPr>
        <p:txBody>
          <a:bodyPr wrap="none" lIns="0" tIns="0" rIns="0" bIns="0" rtlCol="0" anchor="t"/>
          <a:lstStyle/>
          <a:p>
            <a:pPr marL="685800" lvl="1" indent="-342900" algn="l">
              <a:lnSpc>
                <a:spcPts val="2850"/>
              </a:lnSpc>
              <a:buSzPct val="100000"/>
              <a:buChar char="•"/>
            </a:pPr>
            <a:r>
              <a:rPr lang="en-US" sz="1750" dirty="0">
                <a:solidFill>
                  <a:srgbClr val="2C2821"/>
                </a:solidFill>
                <a:latin typeface="Lora" pitchFamily="34" charset="0"/>
                <a:ea typeface="Lora" pitchFamily="34" charset="-122"/>
                <a:cs typeface="Lora" pitchFamily="34" charset="-120"/>
              </a:rPr>
              <a:t>Executive Office: 5% of employees</a:t>
            </a:r>
            <a:endParaRPr lang="en-US" sz="1750" dirty="0"/>
          </a:p>
        </p:txBody>
      </p:sp>
      <p:sp>
        <p:nvSpPr>
          <p:cNvPr id="14" name="Text Box 13"/>
          <p:cNvSpPr txBox="1"/>
          <p:nvPr/>
        </p:nvSpPr>
        <p:spPr>
          <a:xfrm>
            <a:off x="12535535" y="7742555"/>
            <a:ext cx="1993265" cy="368300"/>
          </a:xfrm>
          <a:prstGeom prst="rect">
            <a:avLst/>
          </a:prstGeom>
          <a:solidFill>
            <a:srgbClr val="FCEC99"/>
          </a:solidFill>
        </p:spPr>
        <p:txBody>
          <a:bodyPr wrap="square" rtlCol="0">
            <a:spAutoFit/>
          </a:bodyPr>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31148"/>
          </a:xfrm>
          <a:prstGeom prst="rect">
            <a:avLst/>
          </a:prstGeom>
        </p:spPr>
      </p:pic>
      <p:sp>
        <p:nvSpPr>
          <p:cNvPr id="3" name="Text 0"/>
          <p:cNvSpPr/>
          <p:nvPr/>
        </p:nvSpPr>
        <p:spPr>
          <a:xfrm>
            <a:off x="636627" y="500182"/>
            <a:ext cx="4758571" cy="568285"/>
          </a:xfrm>
          <a:prstGeom prst="rect">
            <a:avLst/>
          </a:prstGeom>
          <a:noFill/>
        </p:spPr>
        <p:txBody>
          <a:bodyPr wrap="none" lIns="0" tIns="0" rIns="0" bIns="0" rtlCol="0" anchor="t"/>
          <a:lstStyle/>
          <a:p>
            <a:pPr marL="0" indent="0">
              <a:lnSpc>
                <a:spcPts val="4450"/>
              </a:lnSpc>
              <a:buNone/>
            </a:pPr>
            <a:r>
              <a:rPr lang="en-US" sz="3550" dirty="0">
                <a:solidFill>
                  <a:srgbClr val="233E32"/>
                </a:solidFill>
                <a:latin typeface="Alice" pitchFamily="34" charset="0"/>
                <a:ea typeface="Alice" pitchFamily="34" charset="-122"/>
                <a:cs typeface="Alice" pitchFamily="34" charset="-120"/>
              </a:rPr>
              <a:t>Compensation Analysis</a:t>
            </a:r>
            <a:endParaRPr lang="en-US" sz="3550" dirty="0"/>
          </a:p>
        </p:txBody>
      </p:sp>
      <p:sp>
        <p:nvSpPr>
          <p:cNvPr id="4" name="Shape 1"/>
          <p:cNvSpPr/>
          <p:nvPr/>
        </p:nvSpPr>
        <p:spPr>
          <a:xfrm>
            <a:off x="636627" y="1545788"/>
            <a:ext cx="409218" cy="409218"/>
          </a:xfrm>
          <a:prstGeom prst="roundRect">
            <a:avLst>
              <a:gd name="adj" fmla="val 6668"/>
            </a:avLst>
          </a:prstGeom>
          <a:solidFill>
            <a:srgbClr val="F0EDE6"/>
          </a:solidFill>
        </p:spPr>
      </p:sp>
      <p:sp>
        <p:nvSpPr>
          <p:cNvPr id="5" name="Text 2"/>
          <p:cNvSpPr/>
          <p:nvPr/>
        </p:nvSpPr>
        <p:spPr>
          <a:xfrm>
            <a:off x="782836" y="1613892"/>
            <a:ext cx="116800" cy="272891"/>
          </a:xfrm>
          <a:prstGeom prst="rect">
            <a:avLst/>
          </a:prstGeom>
          <a:noFill/>
        </p:spPr>
        <p:txBody>
          <a:bodyPr wrap="none" lIns="0" tIns="0" rIns="0" bIns="0" rtlCol="0" anchor="t"/>
          <a:lstStyle/>
          <a:p>
            <a:pPr marL="0" indent="0" algn="ctr">
              <a:lnSpc>
                <a:spcPts val="2100"/>
              </a:lnSpc>
              <a:buNone/>
            </a:pPr>
            <a:r>
              <a:rPr lang="en-US" sz="2100" dirty="0">
                <a:solidFill>
                  <a:srgbClr val="2C2821"/>
                </a:solidFill>
                <a:latin typeface="Alice" pitchFamily="34" charset="0"/>
                <a:ea typeface="Alice" pitchFamily="34" charset="-122"/>
                <a:cs typeface="Alice" pitchFamily="34" charset="-120"/>
              </a:rPr>
              <a:t>1</a:t>
            </a:r>
            <a:endParaRPr lang="en-US" sz="2100" dirty="0"/>
          </a:p>
        </p:txBody>
      </p:sp>
      <p:sp>
        <p:nvSpPr>
          <p:cNvPr id="6" name="Text 3"/>
          <p:cNvSpPr/>
          <p:nvPr/>
        </p:nvSpPr>
        <p:spPr>
          <a:xfrm>
            <a:off x="1227653" y="1545788"/>
            <a:ext cx="2350651" cy="284202"/>
          </a:xfrm>
          <a:prstGeom prst="rect">
            <a:avLst/>
          </a:prstGeom>
          <a:noFill/>
        </p:spPr>
        <p:txBody>
          <a:bodyPr wrap="none" lIns="0" tIns="0" rIns="0" bIns="0" rtlCol="0" anchor="t"/>
          <a:lstStyle/>
          <a:p>
            <a:pPr marL="0" indent="0">
              <a:lnSpc>
                <a:spcPts val="2200"/>
              </a:lnSpc>
              <a:buNone/>
            </a:pPr>
            <a:r>
              <a:rPr lang="en-US" sz="1750" dirty="0">
                <a:solidFill>
                  <a:srgbClr val="2C2821"/>
                </a:solidFill>
                <a:latin typeface="Alice" pitchFamily="34" charset="0"/>
                <a:ea typeface="Alice" pitchFamily="34" charset="-122"/>
                <a:cs typeface="Alice" pitchFamily="34" charset="-120"/>
              </a:rPr>
              <a:t>Compensation Insights</a:t>
            </a:r>
            <a:endParaRPr lang="en-US" sz="1750" dirty="0"/>
          </a:p>
        </p:txBody>
      </p:sp>
      <p:sp>
        <p:nvSpPr>
          <p:cNvPr id="7" name="Text 4"/>
          <p:cNvSpPr/>
          <p:nvPr/>
        </p:nvSpPr>
        <p:spPr>
          <a:xfrm>
            <a:off x="1227653" y="1939052"/>
            <a:ext cx="7279719" cy="581978"/>
          </a:xfrm>
          <a:prstGeom prst="rect">
            <a:avLst/>
          </a:prstGeom>
          <a:noFill/>
        </p:spPr>
        <p:txBody>
          <a:bodyPr wrap="square" lIns="0" tIns="0" rIns="0" bIns="0" rtlCol="0" anchor="t"/>
          <a:lstStyle/>
          <a:p>
            <a:pPr marL="0" indent="0">
              <a:lnSpc>
                <a:spcPts val="2250"/>
              </a:lnSpc>
              <a:buNone/>
            </a:pPr>
            <a:r>
              <a:rPr lang="en-US" sz="1400" dirty="0">
                <a:solidFill>
                  <a:srgbClr val="2C2821"/>
                </a:solidFill>
                <a:latin typeface="Lora" pitchFamily="34" charset="0"/>
                <a:ea typeface="Lora" pitchFamily="34" charset="-122"/>
                <a:cs typeface="Lora" pitchFamily="34" charset="-120"/>
              </a:rPr>
              <a:t>Based on the comprehensive data visualization dashboard, the following compensation insights can be generated:</a:t>
            </a:r>
            <a:endParaRPr lang="en-US" sz="1400" dirty="0"/>
          </a:p>
        </p:txBody>
      </p:sp>
      <p:sp>
        <p:nvSpPr>
          <p:cNvPr id="8" name="Text 5"/>
          <p:cNvSpPr/>
          <p:nvPr/>
        </p:nvSpPr>
        <p:spPr>
          <a:xfrm>
            <a:off x="1227653" y="2630091"/>
            <a:ext cx="7279719" cy="290989"/>
          </a:xfrm>
          <a:prstGeom prst="rect">
            <a:avLst/>
          </a:prstGeom>
          <a:noFill/>
        </p:spPr>
        <p:txBody>
          <a:bodyPr wrap="none" lIns="0" tIns="0" rIns="0" bIns="0" rtlCol="0" anchor="t"/>
          <a:lstStyle/>
          <a:p>
            <a:pPr marL="0" indent="0">
              <a:lnSpc>
                <a:spcPts val="2250"/>
              </a:lnSpc>
              <a:buNone/>
            </a:pPr>
            <a:r>
              <a:rPr lang="en-US" sz="1400" b="1" dirty="0">
                <a:solidFill>
                  <a:srgbClr val="2C2821"/>
                </a:solidFill>
                <a:latin typeface="Lora" pitchFamily="34" charset="0"/>
                <a:ea typeface="Lora" pitchFamily="34" charset="-122"/>
                <a:cs typeface="Lora" pitchFamily="34" charset="-120"/>
              </a:rPr>
              <a:t>Average Salary</a:t>
            </a:r>
            <a:endParaRPr lang="en-US" sz="1400" dirty="0"/>
          </a:p>
        </p:txBody>
      </p:sp>
      <p:sp>
        <p:nvSpPr>
          <p:cNvPr id="9" name="Text 6"/>
          <p:cNvSpPr/>
          <p:nvPr/>
        </p:nvSpPr>
        <p:spPr>
          <a:xfrm>
            <a:off x="1518642" y="3030141"/>
            <a:ext cx="6988731" cy="29098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2C2821"/>
                </a:solidFill>
                <a:latin typeface="Lora" pitchFamily="34" charset="0"/>
                <a:ea typeface="Lora" pitchFamily="34" charset="-122"/>
                <a:cs typeface="Lora" pitchFamily="34" charset="-120"/>
              </a:rPr>
              <a:t>Average Salary</a:t>
            </a:r>
            <a:r>
              <a:rPr lang="en-US" sz="1400" dirty="0">
                <a:solidFill>
                  <a:srgbClr val="2C2821"/>
                </a:solidFill>
                <a:latin typeface="Lora" pitchFamily="34" charset="0"/>
                <a:ea typeface="Lora" pitchFamily="34" charset="-122"/>
                <a:cs typeface="Lora" pitchFamily="34" charset="-120"/>
              </a:rPr>
              <a:t>: The average salary of employees is $69,021.</a:t>
            </a:r>
            <a:endParaRPr lang="en-US" sz="1400" dirty="0"/>
          </a:p>
        </p:txBody>
      </p:sp>
      <p:sp>
        <p:nvSpPr>
          <p:cNvPr id="10" name="Text 7"/>
          <p:cNvSpPr/>
          <p:nvPr/>
        </p:nvSpPr>
        <p:spPr>
          <a:xfrm>
            <a:off x="1518642" y="3384709"/>
            <a:ext cx="6988731" cy="581978"/>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2C2821"/>
                </a:solidFill>
                <a:latin typeface="Lora" pitchFamily="34" charset="0"/>
                <a:ea typeface="Lora" pitchFamily="34" charset="-122"/>
                <a:cs typeface="Lora" pitchFamily="34" charset="-120"/>
              </a:rPr>
              <a:t>Insight</a:t>
            </a:r>
            <a:r>
              <a:rPr lang="en-US" sz="1400" dirty="0">
                <a:solidFill>
                  <a:srgbClr val="2C2821"/>
                </a:solidFill>
                <a:latin typeface="Lora" pitchFamily="34" charset="0"/>
                <a:ea typeface="Lora" pitchFamily="34" charset="-122"/>
                <a:cs typeface="Lora" pitchFamily="34" charset="-120"/>
              </a:rPr>
              <a:t>: This suggests that the company is offering competitive salaries to its employees, which can help attract and retain top talent.</a:t>
            </a:r>
            <a:endParaRPr lang="en-US" sz="1400" dirty="0"/>
          </a:p>
        </p:txBody>
      </p:sp>
      <p:sp>
        <p:nvSpPr>
          <p:cNvPr id="11" name="Text 8"/>
          <p:cNvSpPr/>
          <p:nvPr/>
        </p:nvSpPr>
        <p:spPr>
          <a:xfrm>
            <a:off x="1227653" y="4075748"/>
            <a:ext cx="7279719" cy="290989"/>
          </a:xfrm>
          <a:prstGeom prst="rect">
            <a:avLst/>
          </a:prstGeom>
          <a:noFill/>
        </p:spPr>
        <p:txBody>
          <a:bodyPr wrap="none" lIns="0" tIns="0" rIns="0" bIns="0" rtlCol="0" anchor="t"/>
          <a:lstStyle/>
          <a:p>
            <a:pPr marL="0" indent="0">
              <a:lnSpc>
                <a:spcPts val="2250"/>
              </a:lnSpc>
              <a:buNone/>
            </a:pPr>
            <a:r>
              <a:rPr lang="en-US" sz="1400" b="1" dirty="0">
                <a:solidFill>
                  <a:srgbClr val="2C2821"/>
                </a:solidFill>
                <a:latin typeface="Lora" pitchFamily="34" charset="0"/>
                <a:ea typeface="Lora" pitchFamily="34" charset="-122"/>
                <a:cs typeface="Lora" pitchFamily="34" charset="-120"/>
              </a:rPr>
              <a:t>Salary Distribution</a:t>
            </a:r>
            <a:endParaRPr lang="en-US" sz="1400" dirty="0"/>
          </a:p>
        </p:txBody>
      </p:sp>
      <p:sp>
        <p:nvSpPr>
          <p:cNvPr id="12" name="Text 9"/>
          <p:cNvSpPr/>
          <p:nvPr/>
        </p:nvSpPr>
        <p:spPr>
          <a:xfrm>
            <a:off x="1518642" y="4475798"/>
            <a:ext cx="6988731" cy="581978"/>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2C2821"/>
                </a:solidFill>
                <a:latin typeface="Lora" pitchFamily="34" charset="0"/>
                <a:ea typeface="Lora" pitchFamily="34" charset="-122"/>
                <a:cs typeface="Lora" pitchFamily="34" charset="-120"/>
              </a:rPr>
              <a:t>Salary Range</a:t>
            </a:r>
            <a:r>
              <a:rPr lang="en-US" sz="1400" dirty="0">
                <a:solidFill>
                  <a:srgbClr val="2C2821"/>
                </a:solidFill>
                <a:latin typeface="Lora" pitchFamily="34" charset="0"/>
                <a:ea typeface="Lora" pitchFamily="34" charset="-122"/>
                <a:cs typeface="Lora" pitchFamily="34" charset="-120"/>
              </a:rPr>
              <a:t>: The histogram shows that the majority of employees earn between $50,000 and $80,000 per year.</a:t>
            </a:r>
            <a:endParaRPr lang="en-US" sz="1400" dirty="0"/>
          </a:p>
        </p:txBody>
      </p:sp>
      <p:sp>
        <p:nvSpPr>
          <p:cNvPr id="13" name="Text 10"/>
          <p:cNvSpPr/>
          <p:nvPr/>
        </p:nvSpPr>
        <p:spPr>
          <a:xfrm>
            <a:off x="1518642" y="5121354"/>
            <a:ext cx="6988731" cy="872966"/>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2C2821"/>
                </a:solidFill>
                <a:latin typeface="Lora" pitchFamily="34" charset="0"/>
                <a:ea typeface="Lora" pitchFamily="34" charset="-122"/>
                <a:cs typeface="Lora" pitchFamily="34" charset="-120"/>
              </a:rPr>
              <a:t>Insight</a:t>
            </a:r>
            <a:r>
              <a:rPr lang="en-US" sz="1400" dirty="0">
                <a:solidFill>
                  <a:srgbClr val="2C2821"/>
                </a:solidFill>
                <a:latin typeface="Lora" pitchFamily="34" charset="0"/>
                <a:ea typeface="Lora" pitchFamily="34" charset="-122"/>
                <a:cs typeface="Lora" pitchFamily="34" charset="-120"/>
              </a:rPr>
              <a:t>: This suggests that the company has a relatively narrow salary range, which may indicate a lack of diversity in job roles or a limited career progression path.</a:t>
            </a:r>
            <a:endParaRPr lang="en-US" sz="1400" dirty="0"/>
          </a:p>
        </p:txBody>
      </p:sp>
      <p:sp>
        <p:nvSpPr>
          <p:cNvPr id="14" name="Text 11"/>
          <p:cNvSpPr/>
          <p:nvPr/>
        </p:nvSpPr>
        <p:spPr>
          <a:xfrm>
            <a:off x="1227653" y="6103382"/>
            <a:ext cx="7279719" cy="290989"/>
          </a:xfrm>
          <a:prstGeom prst="rect">
            <a:avLst/>
          </a:prstGeom>
          <a:noFill/>
        </p:spPr>
        <p:txBody>
          <a:bodyPr wrap="none" lIns="0" tIns="0" rIns="0" bIns="0" rtlCol="0" anchor="t"/>
          <a:lstStyle/>
          <a:p>
            <a:pPr marL="0" indent="0">
              <a:lnSpc>
                <a:spcPts val="2250"/>
              </a:lnSpc>
              <a:buNone/>
            </a:pPr>
            <a:r>
              <a:rPr lang="en-US" sz="1400" b="1" dirty="0">
                <a:solidFill>
                  <a:srgbClr val="2C2821"/>
                </a:solidFill>
                <a:latin typeface="Lora" pitchFamily="34" charset="0"/>
                <a:ea typeface="Lora" pitchFamily="34" charset="-122"/>
                <a:cs typeface="Lora" pitchFamily="34" charset="-120"/>
              </a:rPr>
              <a:t>Departmental Salary Comparison</a:t>
            </a:r>
            <a:endParaRPr lang="en-US" sz="1400" dirty="0"/>
          </a:p>
        </p:txBody>
      </p:sp>
      <p:sp>
        <p:nvSpPr>
          <p:cNvPr id="15" name="Text 12"/>
          <p:cNvSpPr/>
          <p:nvPr/>
        </p:nvSpPr>
        <p:spPr>
          <a:xfrm>
            <a:off x="1518642" y="6503432"/>
            <a:ext cx="6988731" cy="872966"/>
          </a:xfrm>
          <a:prstGeom prst="rect">
            <a:avLst/>
          </a:prstGeom>
          <a:noFill/>
        </p:spPr>
        <p:txBody>
          <a:bodyPr wrap="square" lIns="0" tIns="0" rIns="0" bIns="0" rtlCol="0" anchor="t"/>
          <a:lstStyle/>
          <a:p>
            <a:pPr marL="0" indent="0" algn="l">
              <a:lnSpc>
                <a:spcPts val="2250"/>
              </a:lnSpc>
              <a:buSzPct val="100000"/>
              <a:buNone/>
            </a:pPr>
            <a:r>
              <a:rPr lang="en-US" sz="1400" b="1" dirty="0">
                <a:solidFill>
                  <a:srgbClr val="2C2821"/>
                </a:solidFill>
                <a:latin typeface="Lora" pitchFamily="34" charset="0"/>
                <a:ea typeface="Lora" pitchFamily="34" charset="-122"/>
                <a:cs typeface="Lora" pitchFamily="34" charset="-120"/>
              </a:rPr>
              <a:t>Departmental Salary Comparison</a:t>
            </a:r>
            <a:r>
              <a:rPr lang="en-US" sz="1400" dirty="0">
                <a:solidFill>
                  <a:srgbClr val="2C2821"/>
                </a:solidFill>
                <a:latin typeface="Lora" pitchFamily="34" charset="0"/>
                <a:ea typeface="Lora" pitchFamily="34" charset="-122"/>
                <a:cs typeface="Lora" pitchFamily="34" charset="-120"/>
              </a:rPr>
              <a:t>: The bar chart shows that the IT/IS department has the highest average salary, followed by Software Engineering and Executive Office.</a:t>
            </a:r>
            <a:endParaRPr lang="en-US" sz="1400" dirty="0"/>
          </a:p>
        </p:txBody>
      </p:sp>
      <p:sp>
        <p:nvSpPr>
          <p:cNvPr id="16" name="Text 13"/>
          <p:cNvSpPr/>
          <p:nvPr/>
        </p:nvSpPr>
        <p:spPr>
          <a:xfrm>
            <a:off x="1518642" y="7439978"/>
            <a:ext cx="6988731" cy="290989"/>
          </a:xfrm>
          <a:prstGeom prst="rect">
            <a:avLst/>
          </a:prstGeom>
          <a:noFill/>
        </p:spPr>
        <p:txBody>
          <a:bodyPr wrap="none" lIns="0" tIns="0" rIns="0" bIns="0" rtlCol="0" anchor="t"/>
          <a:lstStyle/>
          <a:p>
            <a:pPr marL="0" indent="0" algn="l">
              <a:lnSpc>
                <a:spcPts val="2250"/>
              </a:lnSpc>
              <a:buSzPct val="100000"/>
              <a:buNone/>
            </a:pPr>
            <a:r>
              <a:rPr lang="en-US" sz="1400" b="1" dirty="0">
                <a:solidFill>
                  <a:srgbClr val="2C2821"/>
                </a:solidFill>
                <a:latin typeface="Lora" pitchFamily="34" charset="0"/>
                <a:ea typeface="Lora" pitchFamily="34" charset="-122"/>
                <a:cs typeface="Lora" pitchFamily="34" charset="-120"/>
              </a:rPr>
              <a:t>Insight</a:t>
            </a:r>
            <a:r>
              <a:rPr lang="en-US" sz="1400" dirty="0">
                <a:solidFill>
                  <a:srgbClr val="2C2821"/>
                </a:solidFill>
                <a:latin typeface="Lora" pitchFamily="34" charset="0"/>
                <a:ea typeface="Lora" pitchFamily="34" charset="-122"/>
                <a:cs typeface="Lora" pitchFamily="34" charset="-120"/>
              </a:rPr>
              <a:t>: This suggests that the company may need to review</a:t>
            </a:r>
            <a:endParaRPr lang="en-US" sz="1400" dirty="0"/>
          </a:p>
        </p:txBody>
      </p:sp>
      <p:sp>
        <p:nvSpPr>
          <p:cNvPr id="17" name="Text Box 16"/>
          <p:cNvSpPr txBox="1"/>
          <p:nvPr/>
        </p:nvSpPr>
        <p:spPr>
          <a:xfrm>
            <a:off x="12535535" y="7742555"/>
            <a:ext cx="1993265" cy="368300"/>
          </a:xfrm>
          <a:prstGeom prst="rect">
            <a:avLst/>
          </a:prstGeom>
          <a:solidFill>
            <a:srgbClr val="FCEC99"/>
          </a:solidFill>
        </p:spPr>
        <p:txBody>
          <a:bodyPr wrap="square" rtlCol="0">
            <a:spAutoFit/>
          </a:bodyPr>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60400" y="788789"/>
            <a:ext cx="4100751" cy="512564"/>
          </a:xfrm>
          <a:prstGeom prst="rect">
            <a:avLst/>
          </a:prstGeom>
          <a:noFill/>
        </p:spPr>
        <p:txBody>
          <a:bodyPr wrap="none" lIns="0" tIns="0" rIns="0" bIns="0" rtlCol="0" anchor="t"/>
          <a:lstStyle/>
          <a:p>
            <a:pPr marL="0" indent="0">
              <a:lnSpc>
                <a:spcPts val="4000"/>
              </a:lnSpc>
              <a:buNone/>
            </a:pPr>
            <a:r>
              <a:rPr lang="en-US" sz="3200" dirty="0">
                <a:solidFill>
                  <a:srgbClr val="233E32"/>
                </a:solidFill>
                <a:latin typeface="Alice" pitchFamily="34" charset="0"/>
                <a:ea typeface="Alice" pitchFamily="34" charset="-122"/>
                <a:cs typeface="Alice" pitchFamily="34" charset="-120"/>
              </a:rPr>
              <a:t>Retention Insights</a:t>
            </a:r>
            <a:endParaRPr lang="en-US" sz="3200" dirty="0"/>
          </a:p>
        </p:txBody>
      </p:sp>
      <p:pic>
        <p:nvPicPr>
          <p:cNvPr id="4" name="Image 1" descr="preencoded.png"/>
          <p:cNvPicPr>
            <a:picLocks noChangeAspect="1"/>
          </p:cNvPicPr>
          <p:nvPr/>
        </p:nvPicPr>
        <p:blipFill>
          <a:blip r:embed="rId2"/>
          <a:stretch>
            <a:fillRect/>
          </a:stretch>
        </p:blipFill>
        <p:spPr>
          <a:xfrm>
            <a:off x="6060400" y="1547336"/>
            <a:ext cx="820103" cy="2051923"/>
          </a:xfrm>
          <a:prstGeom prst="rect">
            <a:avLst/>
          </a:prstGeom>
        </p:spPr>
      </p:pic>
      <p:sp>
        <p:nvSpPr>
          <p:cNvPr id="5" name="Text 1"/>
          <p:cNvSpPr/>
          <p:nvPr/>
        </p:nvSpPr>
        <p:spPr>
          <a:xfrm>
            <a:off x="7126486" y="1711285"/>
            <a:ext cx="2050375" cy="256223"/>
          </a:xfrm>
          <a:prstGeom prst="rect">
            <a:avLst/>
          </a:prstGeom>
          <a:noFill/>
        </p:spPr>
        <p:txBody>
          <a:bodyPr wrap="none" lIns="0" tIns="0" rIns="0" bIns="0" rtlCol="0" anchor="t"/>
          <a:lstStyle/>
          <a:p>
            <a:pPr marL="0" indent="0" algn="l">
              <a:lnSpc>
                <a:spcPts val="2000"/>
              </a:lnSpc>
              <a:buNone/>
            </a:pPr>
            <a:r>
              <a:rPr lang="en-US" sz="1600" dirty="0">
                <a:solidFill>
                  <a:srgbClr val="2C2821"/>
                </a:solidFill>
                <a:latin typeface="Alice" pitchFamily="34" charset="0"/>
                <a:ea typeface="Alice" pitchFamily="34" charset="-122"/>
                <a:cs typeface="Alice" pitchFamily="34" charset="-120"/>
              </a:rPr>
              <a:t>Employee Turnover</a:t>
            </a:r>
            <a:endParaRPr lang="en-US" sz="1600" dirty="0"/>
          </a:p>
        </p:txBody>
      </p:sp>
      <p:sp>
        <p:nvSpPr>
          <p:cNvPr id="6" name="Text 2"/>
          <p:cNvSpPr/>
          <p:nvPr/>
        </p:nvSpPr>
        <p:spPr>
          <a:xfrm>
            <a:off x="7388900" y="2065853"/>
            <a:ext cx="6667500" cy="524828"/>
          </a:xfrm>
          <a:prstGeom prst="rect">
            <a:avLst/>
          </a:prstGeom>
          <a:noFill/>
        </p:spPr>
        <p:txBody>
          <a:bodyPr wrap="square" lIns="0" tIns="0" rIns="0" bIns="0" rtlCol="0" anchor="t"/>
          <a:lstStyle/>
          <a:p>
            <a:pPr marL="0" indent="0" algn="l">
              <a:lnSpc>
                <a:spcPts val="2050"/>
              </a:lnSpc>
              <a:buSzPct val="100000"/>
              <a:buNone/>
            </a:pPr>
            <a:r>
              <a:rPr lang="en-US" sz="1250" b="1" dirty="0">
                <a:solidFill>
                  <a:srgbClr val="2C2821"/>
                </a:solidFill>
                <a:latin typeface="Lora" pitchFamily="34" charset="0"/>
                <a:ea typeface="Lora" pitchFamily="34" charset="-122"/>
                <a:cs typeface="Lora" pitchFamily="34" charset="-120"/>
              </a:rPr>
              <a:t>Turnover Rate</a:t>
            </a:r>
            <a:r>
              <a:rPr lang="en-US" sz="1250" dirty="0">
                <a:solidFill>
                  <a:srgbClr val="2C2821"/>
                </a:solidFill>
                <a:latin typeface="Lora" pitchFamily="34" charset="0"/>
                <a:ea typeface="Lora" pitchFamily="34" charset="-122"/>
                <a:cs typeface="Lora" pitchFamily="34" charset="-120"/>
              </a:rPr>
              <a:t>: The company has a moderate turnover rate, with an average of 15% of employees leaving the company each year.</a:t>
            </a:r>
            <a:endParaRPr lang="en-US" sz="1250" dirty="0"/>
          </a:p>
        </p:txBody>
      </p:sp>
      <p:sp>
        <p:nvSpPr>
          <p:cNvPr id="7" name="Text 3"/>
          <p:cNvSpPr/>
          <p:nvPr/>
        </p:nvSpPr>
        <p:spPr>
          <a:xfrm>
            <a:off x="7388900" y="2648069"/>
            <a:ext cx="6667500" cy="787241"/>
          </a:xfrm>
          <a:prstGeom prst="rect">
            <a:avLst/>
          </a:prstGeom>
          <a:noFill/>
        </p:spPr>
        <p:txBody>
          <a:bodyPr wrap="square" lIns="0" tIns="0" rIns="0" bIns="0" rtlCol="0" anchor="t"/>
          <a:lstStyle/>
          <a:p>
            <a:pPr marL="0" indent="0" algn="l">
              <a:lnSpc>
                <a:spcPts val="2050"/>
              </a:lnSpc>
              <a:buSzPct val="100000"/>
              <a:buNone/>
            </a:pPr>
            <a:r>
              <a:rPr lang="en-US" sz="1250" b="1" dirty="0">
                <a:solidFill>
                  <a:srgbClr val="2C2821"/>
                </a:solidFill>
                <a:latin typeface="Lora" pitchFamily="34" charset="0"/>
                <a:ea typeface="Lora" pitchFamily="34" charset="-122"/>
                <a:cs typeface="Lora" pitchFamily="34" charset="-120"/>
              </a:rPr>
              <a:t>Insight</a:t>
            </a:r>
            <a:r>
              <a:rPr lang="en-US" sz="1250" dirty="0">
                <a:solidFill>
                  <a:srgbClr val="2C2821"/>
                </a:solidFill>
                <a:latin typeface="Lora" pitchFamily="34" charset="0"/>
                <a:ea typeface="Lora" pitchFamily="34" charset="-122"/>
                <a:cs typeface="Lora" pitchFamily="34" charset="-120"/>
              </a:rPr>
              <a:t>: This suggests that the company is experiencing a moderate level of employee turnover, which may be due to various factors such as job dissatisfaction, lack of opportunities for growth, or external market conditions.</a:t>
            </a:r>
            <a:endParaRPr lang="en-US" sz="1250" dirty="0"/>
          </a:p>
        </p:txBody>
      </p:sp>
      <p:pic>
        <p:nvPicPr>
          <p:cNvPr id="8" name="Image 2" descr="preencoded.png"/>
          <p:cNvPicPr>
            <a:picLocks noChangeAspect="1"/>
          </p:cNvPicPr>
          <p:nvPr/>
        </p:nvPicPr>
        <p:blipFill>
          <a:blip r:embed="rId3"/>
          <a:stretch>
            <a:fillRect/>
          </a:stretch>
        </p:blipFill>
        <p:spPr>
          <a:xfrm>
            <a:off x="6060400" y="3599259"/>
            <a:ext cx="820103" cy="2051923"/>
          </a:xfrm>
          <a:prstGeom prst="rect">
            <a:avLst/>
          </a:prstGeom>
        </p:spPr>
      </p:pic>
      <p:sp>
        <p:nvSpPr>
          <p:cNvPr id="9" name="Text 4"/>
          <p:cNvSpPr/>
          <p:nvPr/>
        </p:nvSpPr>
        <p:spPr>
          <a:xfrm>
            <a:off x="7126486" y="3763208"/>
            <a:ext cx="2050375" cy="256223"/>
          </a:xfrm>
          <a:prstGeom prst="rect">
            <a:avLst/>
          </a:prstGeom>
          <a:noFill/>
        </p:spPr>
        <p:txBody>
          <a:bodyPr wrap="none" lIns="0" tIns="0" rIns="0" bIns="0" rtlCol="0" anchor="t"/>
          <a:lstStyle/>
          <a:p>
            <a:pPr marL="0" indent="0" algn="l">
              <a:lnSpc>
                <a:spcPts val="2000"/>
              </a:lnSpc>
              <a:buNone/>
            </a:pPr>
            <a:r>
              <a:rPr lang="en-US" sz="1600" dirty="0">
                <a:solidFill>
                  <a:srgbClr val="2C2821"/>
                </a:solidFill>
                <a:latin typeface="Alice" pitchFamily="34" charset="0"/>
                <a:ea typeface="Alice" pitchFamily="34" charset="-122"/>
                <a:cs typeface="Alice" pitchFamily="34" charset="-120"/>
              </a:rPr>
              <a:t>Engagement Metrics</a:t>
            </a:r>
            <a:endParaRPr lang="en-US" sz="1600" dirty="0"/>
          </a:p>
        </p:txBody>
      </p:sp>
      <p:sp>
        <p:nvSpPr>
          <p:cNvPr id="10" name="Text 5"/>
          <p:cNvSpPr/>
          <p:nvPr/>
        </p:nvSpPr>
        <p:spPr>
          <a:xfrm>
            <a:off x="7388900" y="4117777"/>
            <a:ext cx="6667500" cy="524828"/>
          </a:xfrm>
          <a:prstGeom prst="rect">
            <a:avLst/>
          </a:prstGeom>
          <a:noFill/>
        </p:spPr>
        <p:txBody>
          <a:bodyPr wrap="square" lIns="0" tIns="0" rIns="0" bIns="0" rtlCol="0" anchor="t"/>
          <a:lstStyle/>
          <a:p>
            <a:pPr marL="0" indent="0" algn="l">
              <a:lnSpc>
                <a:spcPts val="2050"/>
              </a:lnSpc>
              <a:buSzPct val="100000"/>
              <a:buNone/>
            </a:pPr>
            <a:r>
              <a:rPr lang="en-US" sz="1250" b="1" dirty="0">
                <a:solidFill>
                  <a:srgbClr val="2C2821"/>
                </a:solidFill>
                <a:latin typeface="Lora" pitchFamily="34" charset="0"/>
                <a:ea typeface="Lora" pitchFamily="34" charset="-122"/>
                <a:cs typeface="Lora" pitchFamily="34" charset="-120"/>
              </a:rPr>
              <a:t>Employee Satisfaction</a:t>
            </a:r>
            <a:r>
              <a:rPr lang="en-US" sz="1250" dirty="0">
                <a:solidFill>
                  <a:srgbClr val="2C2821"/>
                </a:solidFill>
                <a:latin typeface="Lora" pitchFamily="34" charset="0"/>
                <a:ea typeface="Lora" pitchFamily="34" charset="-122"/>
                <a:cs typeface="Lora" pitchFamily="34" charset="-120"/>
              </a:rPr>
              <a:t>: The average satisfaction level of employees is 3.891, indicating a moderate level of satisfaction.</a:t>
            </a:r>
            <a:endParaRPr lang="en-US" sz="1250" dirty="0"/>
          </a:p>
        </p:txBody>
      </p:sp>
      <p:sp>
        <p:nvSpPr>
          <p:cNvPr id="11" name="Text 6"/>
          <p:cNvSpPr/>
          <p:nvPr/>
        </p:nvSpPr>
        <p:spPr>
          <a:xfrm>
            <a:off x="7388900" y="4699992"/>
            <a:ext cx="6667500" cy="787241"/>
          </a:xfrm>
          <a:prstGeom prst="rect">
            <a:avLst/>
          </a:prstGeom>
          <a:noFill/>
        </p:spPr>
        <p:txBody>
          <a:bodyPr wrap="square" lIns="0" tIns="0" rIns="0" bIns="0" rtlCol="0" anchor="t"/>
          <a:lstStyle/>
          <a:p>
            <a:pPr marL="0" indent="0" algn="l">
              <a:lnSpc>
                <a:spcPts val="2050"/>
              </a:lnSpc>
              <a:buSzPct val="100000"/>
              <a:buNone/>
            </a:pPr>
            <a:r>
              <a:rPr lang="en-US" sz="1250" b="1" dirty="0">
                <a:solidFill>
                  <a:srgbClr val="2C2821"/>
                </a:solidFill>
                <a:latin typeface="Lora" pitchFamily="34" charset="0"/>
                <a:ea typeface="Lora" pitchFamily="34" charset="-122"/>
                <a:cs typeface="Lora" pitchFamily="34" charset="-120"/>
              </a:rPr>
              <a:t>Insight</a:t>
            </a:r>
            <a:r>
              <a:rPr lang="en-US" sz="1250" dirty="0">
                <a:solidFill>
                  <a:srgbClr val="2C2821"/>
                </a:solidFill>
                <a:latin typeface="Lora" pitchFamily="34" charset="0"/>
                <a:ea typeface="Lora" pitchFamily="34" charset="-122"/>
                <a:cs typeface="Lora" pitchFamily="34" charset="-120"/>
              </a:rPr>
              <a:t>: This suggests that the company may need to focus on improving employee satisfaction, which can be achieved through initiatives such as regular feedback, recognition and rewards, and opportunities for growth and development.</a:t>
            </a:r>
            <a:endParaRPr lang="en-US" sz="1250" dirty="0"/>
          </a:p>
        </p:txBody>
      </p:sp>
      <p:pic>
        <p:nvPicPr>
          <p:cNvPr id="12" name="Image 3" descr="preencoded.png"/>
          <p:cNvPicPr>
            <a:picLocks noChangeAspect="1"/>
          </p:cNvPicPr>
          <p:nvPr/>
        </p:nvPicPr>
        <p:blipFill>
          <a:blip r:embed="rId4"/>
          <a:stretch>
            <a:fillRect/>
          </a:stretch>
        </p:blipFill>
        <p:spPr>
          <a:xfrm>
            <a:off x="6060400" y="5651183"/>
            <a:ext cx="820103" cy="1789509"/>
          </a:xfrm>
          <a:prstGeom prst="rect">
            <a:avLst/>
          </a:prstGeom>
        </p:spPr>
      </p:pic>
      <p:sp>
        <p:nvSpPr>
          <p:cNvPr id="13" name="Text 7"/>
          <p:cNvSpPr/>
          <p:nvPr/>
        </p:nvSpPr>
        <p:spPr>
          <a:xfrm>
            <a:off x="7126486" y="5815132"/>
            <a:ext cx="2050375" cy="256223"/>
          </a:xfrm>
          <a:prstGeom prst="rect">
            <a:avLst/>
          </a:prstGeom>
          <a:noFill/>
        </p:spPr>
        <p:txBody>
          <a:bodyPr wrap="none" lIns="0" tIns="0" rIns="0" bIns="0" rtlCol="0" anchor="t"/>
          <a:lstStyle/>
          <a:p>
            <a:pPr marL="0" indent="0" algn="l">
              <a:lnSpc>
                <a:spcPts val="2000"/>
              </a:lnSpc>
              <a:buNone/>
            </a:pPr>
            <a:r>
              <a:rPr lang="en-US" sz="1600" dirty="0">
                <a:solidFill>
                  <a:srgbClr val="2C2821"/>
                </a:solidFill>
                <a:latin typeface="Alice" pitchFamily="34" charset="0"/>
                <a:ea typeface="Alice" pitchFamily="34" charset="-122"/>
                <a:cs typeface="Alice" pitchFamily="34" charset="-120"/>
              </a:rPr>
              <a:t>Succession Planning</a:t>
            </a:r>
            <a:endParaRPr lang="en-US" sz="1600" dirty="0"/>
          </a:p>
        </p:txBody>
      </p:sp>
      <p:sp>
        <p:nvSpPr>
          <p:cNvPr id="14" name="Text 8"/>
          <p:cNvSpPr/>
          <p:nvPr/>
        </p:nvSpPr>
        <p:spPr>
          <a:xfrm>
            <a:off x="7388900" y="6169700"/>
            <a:ext cx="6667500" cy="524828"/>
          </a:xfrm>
          <a:prstGeom prst="rect">
            <a:avLst/>
          </a:prstGeom>
          <a:noFill/>
        </p:spPr>
        <p:txBody>
          <a:bodyPr wrap="square" lIns="0" tIns="0" rIns="0" bIns="0" rtlCol="0" anchor="t"/>
          <a:lstStyle/>
          <a:p>
            <a:pPr marL="0" indent="0" algn="l">
              <a:lnSpc>
                <a:spcPts val="2050"/>
              </a:lnSpc>
              <a:buSzPct val="100000"/>
              <a:buNone/>
            </a:pPr>
            <a:r>
              <a:rPr lang="en-US" sz="1250" b="1" dirty="0">
                <a:solidFill>
                  <a:srgbClr val="2C2821"/>
                </a:solidFill>
                <a:latin typeface="Lora" pitchFamily="34" charset="0"/>
                <a:ea typeface="Lora" pitchFamily="34" charset="-122"/>
                <a:cs typeface="Lora" pitchFamily="34" charset="-120"/>
              </a:rPr>
              <a:t>Succession Planning Rate</a:t>
            </a:r>
            <a:r>
              <a:rPr lang="en-US" sz="1250" dirty="0">
                <a:solidFill>
                  <a:srgbClr val="2C2821"/>
                </a:solidFill>
                <a:latin typeface="Lora" pitchFamily="34" charset="0"/>
                <a:ea typeface="Lora" pitchFamily="34" charset="-122"/>
                <a:cs typeface="Lora" pitchFamily="34" charset="-120"/>
              </a:rPr>
              <a:t>: The company has a moderate succession planning rate, with an average of 20% of employees being considered for succession planning.</a:t>
            </a:r>
            <a:endParaRPr lang="en-US" sz="1250" dirty="0"/>
          </a:p>
        </p:txBody>
      </p:sp>
      <p:sp>
        <p:nvSpPr>
          <p:cNvPr id="15" name="Text 9"/>
          <p:cNvSpPr/>
          <p:nvPr/>
        </p:nvSpPr>
        <p:spPr>
          <a:xfrm>
            <a:off x="7388900" y="6751915"/>
            <a:ext cx="6667500" cy="524828"/>
          </a:xfrm>
          <a:prstGeom prst="rect">
            <a:avLst/>
          </a:prstGeom>
          <a:noFill/>
        </p:spPr>
        <p:txBody>
          <a:bodyPr wrap="square" lIns="0" tIns="0" rIns="0" bIns="0" rtlCol="0" anchor="t"/>
          <a:lstStyle/>
          <a:p>
            <a:pPr marL="0" indent="0" algn="l">
              <a:lnSpc>
                <a:spcPts val="2050"/>
              </a:lnSpc>
              <a:buSzPct val="100000"/>
              <a:buNone/>
            </a:pPr>
            <a:r>
              <a:rPr lang="en-US" sz="1250" b="1" dirty="0">
                <a:solidFill>
                  <a:srgbClr val="2C2821"/>
                </a:solidFill>
                <a:latin typeface="Lora" pitchFamily="34" charset="0"/>
                <a:ea typeface="Lora" pitchFamily="34" charset="-122"/>
                <a:cs typeface="Lora" pitchFamily="34" charset="-120"/>
              </a:rPr>
              <a:t>Insight</a:t>
            </a:r>
            <a:r>
              <a:rPr lang="en-US" sz="1250" dirty="0">
                <a:solidFill>
                  <a:srgbClr val="2C2821"/>
                </a:solidFill>
                <a:latin typeface="Lora" pitchFamily="34" charset="0"/>
                <a:ea typeface="Lora" pitchFamily="34" charset="-122"/>
                <a:cs typeface="Lora" pitchFamily="34" charset="-120"/>
              </a:rPr>
              <a:t>: This suggests that the company is taking steps to identify and develop future leaders, but may need to increase its efforts to ensure a strong pipeline of talent.</a:t>
            </a:r>
            <a:endParaRPr lang="en-US" sz="1250" dirty="0"/>
          </a:p>
        </p:txBody>
      </p:sp>
      <p:sp>
        <p:nvSpPr>
          <p:cNvPr id="16" name="Text Box 15"/>
          <p:cNvSpPr txBox="1"/>
          <p:nvPr/>
        </p:nvSpPr>
        <p:spPr>
          <a:xfrm>
            <a:off x="12535535" y="7742555"/>
            <a:ext cx="1993265" cy="368300"/>
          </a:xfrm>
          <a:prstGeom prst="rect">
            <a:avLst/>
          </a:prstGeom>
          <a:solidFill>
            <a:srgbClr val="FCEC99"/>
          </a:solidFill>
        </p:spPr>
        <p:txBody>
          <a:bodyPr wrap="square" rtlCol="0">
            <a:spAutoFit/>
          </a:bodyPr>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793790" y="5287089"/>
            <a:ext cx="13042821" cy="362903"/>
          </a:xfrm>
          <a:prstGeom prst="rect">
            <a:avLst/>
          </a:prstGeom>
          <a:noFill/>
        </p:spPr>
        <p:txBody>
          <a:bodyPr wrap="none" lIns="0" tIns="0" rIns="0" bIns="0" rtlCol="0" anchor="t"/>
          <a:lstStyle/>
          <a:p>
            <a:pPr marL="0" indent="0">
              <a:lnSpc>
                <a:spcPts val="2850"/>
              </a:lnSpc>
              <a:buNone/>
            </a:pPr>
            <a:endParaRPr lang="en-US" sz="1750" dirty="0"/>
          </a:p>
        </p:txBody>
      </p:sp>
      <p:sp>
        <p:nvSpPr>
          <p:cNvPr id="9" name="Text Box 8"/>
          <p:cNvSpPr txBox="1"/>
          <p:nvPr/>
        </p:nvSpPr>
        <p:spPr>
          <a:xfrm>
            <a:off x="12360275" y="7719695"/>
            <a:ext cx="2156460" cy="509905"/>
          </a:xfrm>
          <a:prstGeom prst="rect">
            <a:avLst/>
          </a:prstGeom>
          <a:solidFill>
            <a:srgbClr val="FFFDFA"/>
          </a:solidFill>
        </p:spPr>
        <p:txBody>
          <a:bodyPr wrap="square" rtlCol="0">
            <a:noAutofit/>
          </a:bodyPr>
          <a:p>
            <a:endParaRPr lang="en-US"/>
          </a:p>
        </p:txBody>
      </p:sp>
      <p:grpSp>
        <p:nvGrpSpPr>
          <p:cNvPr id="6" name="Group 5"/>
          <p:cNvGrpSpPr/>
          <p:nvPr/>
        </p:nvGrpSpPr>
        <p:grpSpPr>
          <a:xfrm>
            <a:off x="359410" y="5565775"/>
            <a:ext cx="8820150" cy="2259330"/>
            <a:chOff x="883" y="4098"/>
            <a:chExt cx="14457" cy="3692"/>
          </a:xfrm>
        </p:grpSpPr>
        <p:sp>
          <p:nvSpPr>
            <p:cNvPr id="7" name="Text 0"/>
            <p:cNvSpPr/>
            <p:nvPr/>
          </p:nvSpPr>
          <p:spPr>
            <a:xfrm>
              <a:off x="883" y="4098"/>
              <a:ext cx="14457" cy="1541"/>
            </a:xfrm>
            <a:prstGeom prst="rect">
              <a:avLst/>
            </a:prstGeom>
            <a:noFill/>
          </p:spPr>
          <p:txBody>
            <a:bodyPr wrap="none" lIns="0" tIns="0" rIns="0" bIns="0" rtlCol="0" anchor="t"/>
            <a:p>
              <a:pPr marL="0" indent="0">
                <a:lnSpc>
                  <a:spcPts val="7700"/>
                </a:lnSpc>
                <a:buNone/>
              </a:pPr>
              <a:r>
                <a:rPr lang="en-US" sz="6150" dirty="0">
                  <a:solidFill>
                    <a:schemeClr val="bg1"/>
                  </a:solidFill>
                  <a:latin typeface="Libre Baskerville" panose="02000000000000000000" pitchFamily="34" charset="0"/>
                  <a:ea typeface="Libre Baskerville" panose="02000000000000000000" pitchFamily="34" charset="-122"/>
                  <a:cs typeface="Libre Baskerville" panose="02000000000000000000" pitchFamily="34" charset="-120"/>
                </a:rPr>
                <a:t>Name:S.Sumith kumar</a:t>
              </a:r>
              <a:endParaRPr lang="en-US" sz="6150" dirty="0">
                <a:solidFill>
                  <a:schemeClr val="bg1"/>
                </a:solidFill>
                <a:latin typeface="Libre Baskerville" panose="02000000000000000000" pitchFamily="34" charset="0"/>
                <a:ea typeface="Libre Baskerville" panose="02000000000000000000" pitchFamily="34" charset="-122"/>
                <a:cs typeface="Libre Baskerville" panose="02000000000000000000" pitchFamily="34" charset="-120"/>
              </a:endParaRPr>
            </a:p>
          </p:txBody>
        </p:sp>
        <p:sp>
          <p:nvSpPr>
            <p:cNvPr id="8" name="Text 1"/>
            <p:cNvSpPr/>
            <p:nvPr/>
          </p:nvSpPr>
          <p:spPr>
            <a:xfrm>
              <a:off x="1250" y="6674"/>
              <a:ext cx="8930" cy="1116"/>
            </a:xfrm>
            <a:prstGeom prst="rect">
              <a:avLst/>
            </a:prstGeom>
            <a:noFill/>
          </p:spPr>
          <p:txBody>
            <a:bodyPr wrap="none" lIns="0" tIns="0" rIns="0" bIns="0" rtlCol="0" anchor="t"/>
            <a:p>
              <a:pPr marL="0" indent="0">
                <a:lnSpc>
                  <a:spcPts val="5550"/>
                </a:lnSpc>
                <a:buNone/>
              </a:pPr>
              <a:r>
                <a:rPr lang="en-US" sz="4450" dirty="0">
                  <a:solidFill>
                    <a:schemeClr val="bg1"/>
                  </a:solidFill>
                  <a:latin typeface="Libre Baskerville" panose="02000000000000000000" pitchFamily="34" charset="0"/>
                  <a:ea typeface="Libre Baskerville" panose="02000000000000000000" pitchFamily="34" charset="-122"/>
                  <a:cs typeface="Libre Baskerville" panose="02000000000000000000" pitchFamily="34" charset="-120"/>
                </a:rPr>
                <a:t>UNID:UMIP19852</a:t>
              </a:r>
              <a:endParaRPr lang="en-US" sz="4450" dirty="0">
                <a:solidFill>
                  <a:schemeClr val="bg1"/>
                </a:solidFill>
                <a:latin typeface="Libre Baskerville" panose="02000000000000000000" pitchFamily="34" charset="0"/>
                <a:ea typeface="Libre Baskerville" panose="02000000000000000000" pitchFamily="34" charset="-122"/>
                <a:cs typeface="Libre Baskerville" panose="02000000000000000000" pitchFamily="34" charset="-120"/>
              </a:endParaRPr>
            </a:p>
          </p:txBody>
        </p:sp>
      </p:grpSp>
      <p:pic>
        <p:nvPicPr>
          <p:cNvPr id="2" name="Picture 1"/>
          <p:cNvPicPr>
            <a:picLocks noChangeAspect="1"/>
          </p:cNvPicPr>
          <p:nvPr/>
        </p:nvPicPr>
        <p:blipFill>
          <a:blip r:embed="rId1"/>
          <a:stretch>
            <a:fillRect/>
          </a:stretch>
        </p:blipFill>
        <p:spPr>
          <a:xfrm>
            <a:off x="-1828800" y="-1028700"/>
            <a:ext cx="18288000" cy="10287000"/>
          </a:xfrm>
          <a:prstGeom prst="rect">
            <a:avLst/>
          </a:prstGeom>
        </p:spPr>
      </p:pic>
      <p:grpSp>
        <p:nvGrpSpPr>
          <p:cNvPr id="10" name="Group 9"/>
          <p:cNvGrpSpPr/>
          <p:nvPr/>
        </p:nvGrpSpPr>
        <p:grpSpPr>
          <a:xfrm>
            <a:off x="359410" y="5810885"/>
            <a:ext cx="8924925" cy="1870710"/>
            <a:chOff x="9890" y="8929"/>
            <a:chExt cx="11900" cy="2946"/>
          </a:xfrm>
        </p:grpSpPr>
        <p:sp>
          <p:nvSpPr>
            <p:cNvPr id="3" name="Text 2"/>
            <p:cNvSpPr/>
            <p:nvPr/>
          </p:nvSpPr>
          <p:spPr>
            <a:xfrm>
              <a:off x="9890" y="8929"/>
              <a:ext cx="11900" cy="714"/>
            </a:xfrm>
            <a:prstGeom prst="rect">
              <a:avLst/>
            </a:prstGeom>
            <a:noFill/>
          </p:spPr>
          <p:txBody>
            <a:bodyPr wrap="none" lIns="0" tIns="0" rIns="0" bIns="0" rtlCol="0" anchor="t"/>
            <a:p>
              <a:pPr marL="0" indent="0">
                <a:lnSpc>
                  <a:spcPts val="3550"/>
                </a:lnSpc>
                <a:buNone/>
              </a:pPr>
              <a:r>
                <a:rPr lang="en-US" sz="2400" b="1" dirty="0">
                  <a:solidFill>
                    <a:srgbClr val="454240"/>
                  </a:solidFill>
                  <a:latin typeface="Times New Roman" panose="02020603050405020304" charset="0"/>
                  <a:ea typeface="DM Sans" pitchFamily="34" charset="-122"/>
                  <a:cs typeface="Times New Roman" panose="02020603050405020304" charset="0"/>
                </a:rPr>
                <a:t>By:</a:t>
              </a:r>
              <a:endParaRPr lang="en-US" sz="2400" b="1" dirty="0">
                <a:solidFill>
                  <a:srgbClr val="454240"/>
                </a:solidFill>
                <a:latin typeface="Times New Roman" panose="02020603050405020304" charset="0"/>
                <a:ea typeface="DM Sans" pitchFamily="34" charset="-122"/>
                <a:cs typeface="Times New Roman" panose="02020603050405020304" charset="0"/>
              </a:endParaRPr>
            </a:p>
          </p:txBody>
        </p:sp>
        <p:sp>
          <p:nvSpPr>
            <p:cNvPr id="5" name="Text 3"/>
            <p:cNvSpPr/>
            <p:nvPr/>
          </p:nvSpPr>
          <p:spPr>
            <a:xfrm>
              <a:off x="9890" y="10045"/>
              <a:ext cx="11900" cy="714"/>
            </a:xfrm>
            <a:prstGeom prst="rect">
              <a:avLst/>
            </a:prstGeom>
            <a:noFill/>
          </p:spPr>
          <p:txBody>
            <a:bodyPr wrap="none" lIns="0" tIns="0" rIns="0" bIns="0" rtlCol="0" anchor="t"/>
            <a:p>
              <a:pPr marL="0" algn="l">
                <a:lnSpc>
                  <a:spcPts val="3550"/>
                </a:lnSpc>
                <a:buClrTx/>
                <a:buSzTx/>
                <a:buFontTx/>
                <a:buNone/>
              </a:pPr>
              <a:r>
                <a:rPr lang="en-US" sz="2400" dirty="0">
                  <a:solidFill>
                    <a:srgbClr val="454240"/>
                  </a:solidFill>
                  <a:latin typeface="Times New Roman" panose="02020603050405020304" charset="0"/>
                  <a:ea typeface="DM Sans" pitchFamily="34" charset="-122"/>
                  <a:cs typeface="Times New Roman" panose="02020603050405020304" charset="0"/>
                </a:rPr>
                <a:t>S.Sumith kumar</a:t>
              </a:r>
              <a:endParaRPr lang="en-US" sz="2400" dirty="0">
                <a:solidFill>
                  <a:srgbClr val="454240"/>
                </a:solidFill>
                <a:latin typeface="Times New Roman" panose="02020603050405020304" charset="0"/>
                <a:ea typeface="DM Sans" pitchFamily="34" charset="-122"/>
                <a:cs typeface="Times New Roman" panose="02020603050405020304" charset="0"/>
              </a:endParaRPr>
            </a:p>
          </p:txBody>
        </p:sp>
        <p:sp>
          <p:nvSpPr>
            <p:cNvPr id="11" name="Text 4"/>
            <p:cNvSpPr/>
            <p:nvPr/>
          </p:nvSpPr>
          <p:spPr>
            <a:xfrm>
              <a:off x="9890" y="11161"/>
              <a:ext cx="11900" cy="714"/>
            </a:xfrm>
            <a:prstGeom prst="rect">
              <a:avLst/>
            </a:prstGeom>
            <a:noFill/>
          </p:spPr>
          <p:txBody>
            <a:bodyPr wrap="none" lIns="0" tIns="0" rIns="0" bIns="0" rtlCol="0" anchor="t"/>
            <a:p>
              <a:pPr marL="0" algn="l">
                <a:lnSpc>
                  <a:spcPts val="3550"/>
                </a:lnSpc>
                <a:buClrTx/>
                <a:buSzTx/>
                <a:buFontTx/>
                <a:buNone/>
              </a:pPr>
              <a:r>
                <a:rPr lang="en-US" sz="2400" dirty="0">
                  <a:solidFill>
                    <a:srgbClr val="454240"/>
                  </a:solidFill>
                  <a:latin typeface="Times New Roman" panose="02020603050405020304" charset="0"/>
                  <a:ea typeface="DM Sans" pitchFamily="34" charset="-122"/>
                  <a:cs typeface="Times New Roman" panose="02020603050405020304" charset="0"/>
                </a:rPr>
                <a:t>UNID:UMIP19852</a:t>
              </a:r>
              <a:endParaRPr lang="en-US" sz="2400" dirty="0">
                <a:solidFill>
                  <a:srgbClr val="454240"/>
                </a:solidFill>
                <a:latin typeface="Times New Roman" panose="02020603050405020304" charset="0"/>
                <a:ea typeface="DM Sans" pitchFamily="34" charset="-122"/>
                <a:cs typeface="Times New Roman" panose="02020603050405020304" charset="0"/>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4629</Words>
  <Application>WPS Presentation</Application>
  <PresentationFormat>On-screen Show (16:9)</PresentationFormat>
  <Paragraphs>126</Paragraphs>
  <Slides>7</Slides>
  <Notes>6</Notes>
  <HiddenSlides>0</HiddenSlides>
  <MMClips>0</MMClips>
  <ScaleCrop>false</ScaleCrop>
  <HeadingPairs>
    <vt:vector size="6" baseType="variant">
      <vt:variant>
        <vt:lpstr>已用的字体</vt:lpstr>
      </vt:variant>
      <vt:variant>
        <vt:i4>24</vt:i4>
      </vt:variant>
      <vt:variant>
        <vt:lpstr>主题</vt:lpstr>
      </vt:variant>
      <vt:variant>
        <vt:i4>2</vt:i4>
      </vt:variant>
      <vt:variant>
        <vt:lpstr>幻灯片标题</vt:lpstr>
      </vt:variant>
      <vt:variant>
        <vt:i4>7</vt:i4>
      </vt:variant>
    </vt:vector>
  </HeadingPairs>
  <TitlesOfParts>
    <vt:vector size="33" baseType="lpstr">
      <vt:lpstr>Arial</vt:lpstr>
      <vt:lpstr>SimSun</vt:lpstr>
      <vt:lpstr>Wingdings</vt:lpstr>
      <vt:lpstr>Alice</vt:lpstr>
      <vt:lpstr>Alice</vt:lpstr>
      <vt:lpstr>Alice</vt:lpstr>
      <vt:lpstr>Lora</vt:lpstr>
      <vt:lpstr>Lora</vt:lpstr>
      <vt:lpstr>Lora</vt:lpstr>
      <vt:lpstr>Times New Roman</vt:lpstr>
      <vt:lpstr>DM Sans</vt:lpstr>
      <vt:lpstr>Calibri</vt:lpstr>
      <vt:lpstr>Microsoft YaHei</vt:lpstr>
      <vt:lpstr>Arial Unicode MS</vt:lpstr>
      <vt:lpstr>Libre Baskerville</vt:lpstr>
      <vt:lpstr>Verdana</vt:lpstr>
      <vt:lpstr>Libre Baskerville</vt:lpstr>
      <vt:lpstr>Libre Baskerville</vt:lpstr>
      <vt:lpstr>DM Sans</vt:lpstr>
      <vt:lpstr>DM Sans</vt:lpstr>
      <vt:lpstr>Segoe Print</vt:lpstr>
      <vt:lpstr>Calibri Light</vt:lpstr>
      <vt:lpstr>PMingLiU-ExtB</vt:lpstr>
      <vt:lpstr>MingLiU-ExtB</vt:lpstr>
      <vt:lpstr>Office Theme</vt:lpstr>
      <vt:lpstr>1_Office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Sumit</cp:lastModifiedBy>
  <cp:revision>3</cp:revision>
  <dcterms:created xsi:type="dcterms:W3CDTF">2024-10-18T07:33:00Z</dcterms:created>
  <dcterms:modified xsi:type="dcterms:W3CDTF">2024-10-19T20:04:09Z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18A862747EE9480885D2614C18F034E8_12</vt:lpwstr>
  </property>
  <property fmtid="{D5CDD505-2E9C-101B-9397-08002B2CF9AE}" pid="3" name="KSOProductBuildVer">
    <vt:lpwstr>1033-12.2.0.13472</vt:lpwstr>
  </property>
</Properties>
</file>